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FFAEFE-964C-48D7-8D4B-B1962C9335FD}" v="1" dt="2024-04-20T03:26:17.3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nat Adelani" userId="331646ed6e470b97" providerId="LiveId" clId="{8EFFAEFE-964C-48D7-8D4B-B1962C9335FD}"/>
    <pc:docChg chg="modSld">
      <pc:chgData name="Aminat Adelani" userId="331646ed6e470b97" providerId="LiveId" clId="{8EFFAEFE-964C-48D7-8D4B-B1962C9335FD}" dt="2024-04-20T03:26:17.328" v="0"/>
      <pc:docMkLst>
        <pc:docMk/>
      </pc:docMkLst>
      <pc:sldChg chg="addSp modSp">
        <pc:chgData name="Aminat Adelani" userId="331646ed6e470b97" providerId="LiveId" clId="{8EFFAEFE-964C-48D7-8D4B-B1962C9335FD}" dt="2024-04-20T03:26:17.328" v="0"/>
        <pc:sldMkLst>
          <pc:docMk/>
          <pc:sldMk cId="2507453407" sldId="256"/>
        </pc:sldMkLst>
        <pc:picChg chg="add mod">
          <ac:chgData name="Aminat Adelani" userId="331646ed6e470b97" providerId="LiveId" clId="{8EFFAEFE-964C-48D7-8D4B-B1962C9335FD}" dt="2024-04-20T03:26:17.328" v="0"/>
          <ac:picMkLst>
            <pc:docMk/>
            <pc:sldMk cId="2507453407" sldId="256"/>
            <ac:picMk id="9" creationId="{F1C250D9-5193-48A4-2F10-1FA790D38096}"/>
          </ac:picMkLst>
        </pc:picChg>
      </pc:sldChg>
      <pc:sldChg chg="addSp modSp">
        <pc:chgData name="Aminat Adelani" userId="331646ed6e470b97" providerId="LiveId" clId="{8EFFAEFE-964C-48D7-8D4B-B1962C9335FD}" dt="2024-04-20T03:26:17.328" v="0"/>
        <pc:sldMkLst>
          <pc:docMk/>
          <pc:sldMk cId="1247943476" sldId="257"/>
        </pc:sldMkLst>
        <pc:picChg chg="add mod">
          <ac:chgData name="Aminat Adelani" userId="331646ed6e470b97" providerId="LiveId" clId="{8EFFAEFE-964C-48D7-8D4B-B1962C9335FD}" dt="2024-04-20T03:26:17.328" v="0"/>
          <ac:picMkLst>
            <pc:docMk/>
            <pc:sldMk cId="1247943476" sldId="257"/>
            <ac:picMk id="7" creationId="{61032694-47A0-F50F-0B79-3BCD9786A99B}"/>
          </ac:picMkLst>
        </pc:picChg>
      </pc:sldChg>
      <pc:sldChg chg="addSp modSp">
        <pc:chgData name="Aminat Adelani" userId="331646ed6e470b97" providerId="LiveId" clId="{8EFFAEFE-964C-48D7-8D4B-B1962C9335FD}" dt="2024-04-20T03:26:17.328" v="0"/>
        <pc:sldMkLst>
          <pc:docMk/>
          <pc:sldMk cId="4173534517" sldId="258"/>
        </pc:sldMkLst>
        <pc:picChg chg="add mod">
          <ac:chgData name="Aminat Adelani" userId="331646ed6e470b97" providerId="LiveId" clId="{8EFFAEFE-964C-48D7-8D4B-B1962C9335FD}" dt="2024-04-20T03:26:17.328" v="0"/>
          <ac:picMkLst>
            <pc:docMk/>
            <pc:sldMk cId="4173534517" sldId="258"/>
            <ac:picMk id="7" creationId="{A1B8A34E-FC74-D7F9-D515-01CF6741AF4C}"/>
          </ac:picMkLst>
        </pc:picChg>
      </pc:sldChg>
      <pc:sldChg chg="addSp modSp">
        <pc:chgData name="Aminat Adelani" userId="331646ed6e470b97" providerId="LiveId" clId="{8EFFAEFE-964C-48D7-8D4B-B1962C9335FD}" dt="2024-04-20T03:26:17.328" v="0"/>
        <pc:sldMkLst>
          <pc:docMk/>
          <pc:sldMk cId="2652444073" sldId="259"/>
        </pc:sldMkLst>
        <pc:picChg chg="add mod">
          <ac:chgData name="Aminat Adelani" userId="331646ed6e470b97" providerId="LiveId" clId="{8EFFAEFE-964C-48D7-8D4B-B1962C9335FD}" dt="2024-04-20T03:26:17.328" v="0"/>
          <ac:picMkLst>
            <pc:docMk/>
            <pc:sldMk cId="2652444073" sldId="259"/>
            <ac:picMk id="7" creationId="{1E33CFF1-9233-DDF3-D074-3DD2F54BF5D1}"/>
          </ac:picMkLst>
        </pc:picChg>
      </pc:sldChg>
      <pc:sldChg chg="addSp modSp">
        <pc:chgData name="Aminat Adelani" userId="331646ed6e470b97" providerId="LiveId" clId="{8EFFAEFE-964C-48D7-8D4B-B1962C9335FD}" dt="2024-04-20T03:26:17.328" v="0"/>
        <pc:sldMkLst>
          <pc:docMk/>
          <pc:sldMk cId="128739183" sldId="260"/>
        </pc:sldMkLst>
        <pc:picChg chg="add mod">
          <ac:chgData name="Aminat Adelani" userId="331646ed6e470b97" providerId="LiveId" clId="{8EFFAEFE-964C-48D7-8D4B-B1962C9335FD}" dt="2024-04-20T03:26:17.328" v="0"/>
          <ac:picMkLst>
            <pc:docMk/>
            <pc:sldMk cId="128739183" sldId="260"/>
            <ac:picMk id="7" creationId="{D88DA5E5-9A97-A022-1415-1E17E3473903}"/>
          </ac:picMkLst>
        </pc:picChg>
      </pc:sldChg>
      <pc:sldChg chg="addSp modSp">
        <pc:chgData name="Aminat Adelani" userId="331646ed6e470b97" providerId="LiveId" clId="{8EFFAEFE-964C-48D7-8D4B-B1962C9335FD}" dt="2024-04-20T03:26:17.328" v="0"/>
        <pc:sldMkLst>
          <pc:docMk/>
          <pc:sldMk cId="1074054839" sldId="261"/>
        </pc:sldMkLst>
        <pc:picChg chg="add mod">
          <ac:chgData name="Aminat Adelani" userId="331646ed6e470b97" providerId="LiveId" clId="{8EFFAEFE-964C-48D7-8D4B-B1962C9335FD}" dt="2024-04-20T03:26:17.328" v="0"/>
          <ac:picMkLst>
            <pc:docMk/>
            <pc:sldMk cId="1074054839" sldId="261"/>
            <ac:picMk id="5" creationId="{175BDDCC-01B6-5016-50A5-DA65831ED443}"/>
          </ac:picMkLst>
        </pc:picChg>
      </pc:sldChg>
      <pc:sldChg chg="addSp modSp">
        <pc:chgData name="Aminat Adelani" userId="331646ed6e470b97" providerId="LiveId" clId="{8EFFAEFE-964C-48D7-8D4B-B1962C9335FD}" dt="2024-04-20T03:26:17.328" v="0"/>
        <pc:sldMkLst>
          <pc:docMk/>
          <pc:sldMk cId="4006619663" sldId="262"/>
        </pc:sldMkLst>
        <pc:picChg chg="add mod">
          <ac:chgData name="Aminat Adelani" userId="331646ed6e470b97" providerId="LiveId" clId="{8EFFAEFE-964C-48D7-8D4B-B1962C9335FD}" dt="2024-04-20T03:26:17.328" v="0"/>
          <ac:picMkLst>
            <pc:docMk/>
            <pc:sldMk cId="4006619663" sldId="262"/>
            <ac:picMk id="5" creationId="{152F50CB-1D29-FD7F-6AD9-CC52CB6F7364}"/>
          </ac:picMkLst>
        </pc:picChg>
      </pc:sldChg>
      <pc:sldChg chg="addSp modSp">
        <pc:chgData name="Aminat Adelani" userId="331646ed6e470b97" providerId="LiveId" clId="{8EFFAEFE-964C-48D7-8D4B-B1962C9335FD}" dt="2024-04-20T03:26:17.328" v="0"/>
        <pc:sldMkLst>
          <pc:docMk/>
          <pc:sldMk cId="3291202927" sldId="263"/>
        </pc:sldMkLst>
        <pc:picChg chg="add mod">
          <ac:chgData name="Aminat Adelani" userId="331646ed6e470b97" providerId="LiveId" clId="{8EFFAEFE-964C-48D7-8D4B-B1962C9335FD}" dt="2024-04-20T03:26:17.328" v="0"/>
          <ac:picMkLst>
            <pc:docMk/>
            <pc:sldMk cId="3291202927" sldId="263"/>
            <ac:picMk id="6" creationId="{B1C992F7-9877-233E-B76A-7E21CE17771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C8BB11-6478-4003-9DBD-552FD8E5B0F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DCF245C-B0A7-4547-B491-E8A63EF2DA36}">
      <dgm:prSet/>
      <dgm:spPr/>
      <dgm:t>
        <a:bodyPr/>
        <a:lstStyle/>
        <a:p>
          <a:r>
            <a:rPr lang="en-US" dirty="0"/>
            <a:t>Some of the challenges faced includes</a:t>
          </a:r>
        </a:p>
      </dgm:t>
    </dgm:pt>
    <dgm:pt modelId="{21A0F310-017E-46BC-AA40-758D5C79352E}" type="parTrans" cxnId="{AC85CC96-F03E-4940-958E-2F9CED306AD5}">
      <dgm:prSet/>
      <dgm:spPr/>
      <dgm:t>
        <a:bodyPr/>
        <a:lstStyle/>
        <a:p>
          <a:endParaRPr lang="en-US"/>
        </a:p>
      </dgm:t>
    </dgm:pt>
    <dgm:pt modelId="{2EBE91E9-971E-4DA6-AFC9-B0180C167E49}" type="sibTrans" cxnId="{AC85CC96-F03E-4940-958E-2F9CED306AD5}">
      <dgm:prSet/>
      <dgm:spPr/>
      <dgm:t>
        <a:bodyPr/>
        <a:lstStyle/>
        <a:p>
          <a:endParaRPr lang="en-US"/>
        </a:p>
      </dgm:t>
    </dgm:pt>
    <dgm:pt modelId="{2D477151-49F0-4E56-8EEF-938BC1DFBF37}">
      <dgm:prSet/>
      <dgm:spPr/>
      <dgm:t>
        <a:bodyPr/>
        <a:lstStyle/>
        <a:p>
          <a:r>
            <a:rPr lang="en-US" dirty="0"/>
            <a:t>-</a:t>
          </a:r>
          <a:r>
            <a:rPr lang="en-US" b="0" i="0" dirty="0"/>
            <a:t>limited access to healthcare infrastructure; financial barriers to language and cultural differences; </a:t>
          </a:r>
          <a:endParaRPr lang="en-US" dirty="0"/>
        </a:p>
      </dgm:t>
    </dgm:pt>
    <dgm:pt modelId="{CE62A3D4-C282-4FB0-8A17-A7E6A970613A}" type="parTrans" cxnId="{40253FBA-F703-4F74-A941-4DBBE9A9B165}">
      <dgm:prSet/>
      <dgm:spPr/>
      <dgm:t>
        <a:bodyPr/>
        <a:lstStyle/>
        <a:p>
          <a:endParaRPr lang="en-US"/>
        </a:p>
      </dgm:t>
    </dgm:pt>
    <dgm:pt modelId="{02EBE639-EE1D-416C-8B1B-235004C037FD}" type="sibTrans" cxnId="{40253FBA-F703-4F74-A941-4DBBE9A9B165}">
      <dgm:prSet/>
      <dgm:spPr/>
      <dgm:t>
        <a:bodyPr/>
        <a:lstStyle/>
        <a:p>
          <a:endParaRPr lang="en-US"/>
        </a:p>
      </dgm:t>
    </dgm:pt>
    <dgm:pt modelId="{EAED7569-2E3B-425D-B8F0-EC1BA927B583}">
      <dgm:prSet/>
      <dgm:spPr/>
      <dgm:t>
        <a:bodyPr/>
        <a:lstStyle/>
        <a:p>
          <a:r>
            <a:rPr lang="en-US" dirty="0"/>
            <a:t>-</a:t>
          </a:r>
          <a:r>
            <a:rPr lang="en-US" b="0" i="0" dirty="0"/>
            <a:t>elderly individuals in underserved areas face multifaceted challenges in accessing and receiving quality preventative care</a:t>
          </a:r>
          <a:endParaRPr lang="en-US" dirty="0"/>
        </a:p>
      </dgm:t>
    </dgm:pt>
    <dgm:pt modelId="{54D88F00-3357-4A3B-87CD-38A46F585E9A}" type="parTrans" cxnId="{681F5476-F713-4C10-BC41-5D6AC8EAD1D8}">
      <dgm:prSet/>
      <dgm:spPr/>
      <dgm:t>
        <a:bodyPr/>
        <a:lstStyle/>
        <a:p>
          <a:endParaRPr lang="en-US"/>
        </a:p>
      </dgm:t>
    </dgm:pt>
    <dgm:pt modelId="{C18B0D4F-4A94-496B-A16C-99BEB323F427}" type="sibTrans" cxnId="{681F5476-F713-4C10-BC41-5D6AC8EAD1D8}">
      <dgm:prSet/>
      <dgm:spPr/>
      <dgm:t>
        <a:bodyPr/>
        <a:lstStyle/>
        <a:p>
          <a:endParaRPr lang="en-US"/>
        </a:p>
      </dgm:t>
    </dgm:pt>
    <dgm:pt modelId="{CBCFBED9-F93A-4F72-B0E1-43E87A3C3593}">
      <dgm:prSet/>
      <dgm:spPr/>
      <dgm:t>
        <a:bodyPr/>
        <a:lstStyle/>
        <a:p>
          <a:r>
            <a:rPr lang="en-US" dirty="0"/>
            <a:t>-</a:t>
          </a:r>
          <a:r>
            <a:rPr lang="en-US" b="0" i="0" dirty="0"/>
            <a:t>housing instability and food insecurity</a:t>
          </a:r>
          <a:endParaRPr lang="en-US" dirty="0"/>
        </a:p>
      </dgm:t>
    </dgm:pt>
    <dgm:pt modelId="{7AD81188-3667-4992-BBC3-E442EE59C3C0}" type="parTrans" cxnId="{3F74F9F8-621B-4AFD-8061-BAC3F45CADED}">
      <dgm:prSet/>
      <dgm:spPr/>
      <dgm:t>
        <a:bodyPr/>
        <a:lstStyle/>
        <a:p>
          <a:endParaRPr lang="en-US"/>
        </a:p>
      </dgm:t>
    </dgm:pt>
    <dgm:pt modelId="{6BBF3B48-18D7-4D12-95DE-077C69A67AC9}" type="sibTrans" cxnId="{3F74F9F8-621B-4AFD-8061-BAC3F45CADED}">
      <dgm:prSet/>
      <dgm:spPr/>
      <dgm:t>
        <a:bodyPr/>
        <a:lstStyle/>
        <a:p>
          <a:endParaRPr lang="en-US"/>
        </a:p>
      </dgm:t>
    </dgm:pt>
    <dgm:pt modelId="{69BF8862-465D-4D0F-BD29-75E13F0E3D6F}" type="pres">
      <dgm:prSet presAssocID="{62C8BB11-6478-4003-9DBD-552FD8E5B0F9}" presName="linear" presStyleCnt="0">
        <dgm:presLayoutVars>
          <dgm:animLvl val="lvl"/>
          <dgm:resizeHandles val="exact"/>
        </dgm:presLayoutVars>
      </dgm:prSet>
      <dgm:spPr/>
    </dgm:pt>
    <dgm:pt modelId="{EB040302-5B9D-47B8-A562-A857F73193FC}" type="pres">
      <dgm:prSet presAssocID="{9DCF245C-B0A7-4547-B491-E8A63EF2DA36}" presName="parentText" presStyleLbl="node1" presStyleIdx="0" presStyleCnt="4">
        <dgm:presLayoutVars>
          <dgm:chMax val="0"/>
          <dgm:bulletEnabled val="1"/>
        </dgm:presLayoutVars>
      </dgm:prSet>
      <dgm:spPr/>
    </dgm:pt>
    <dgm:pt modelId="{5AB916A4-0988-45AA-8E2B-53432D733DFB}" type="pres">
      <dgm:prSet presAssocID="{2EBE91E9-971E-4DA6-AFC9-B0180C167E49}" presName="spacer" presStyleCnt="0"/>
      <dgm:spPr/>
    </dgm:pt>
    <dgm:pt modelId="{D2497A0B-F2F0-4178-8C2A-D75E7017BC8B}" type="pres">
      <dgm:prSet presAssocID="{2D477151-49F0-4E56-8EEF-938BC1DFBF37}" presName="parentText" presStyleLbl="node1" presStyleIdx="1" presStyleCnt="4">
        <dgm:presLayoutVars>
          <dgm:chMax val="0"/>
          <dgm:bulletEnabled val="1"/>
        </dgm:presLayoutVars>
      </dgm:prSet>
      <dgm:spPr/>
    </dgm:pt>
    <dgm:pt modelId="{BF2D82D4-53E9-4A67-A5CF-016AB208A2E1}" type="pres">
      <dgm:prSet presAssocID="{02EBE639-EE1D-416C-8B1B-235004C037FD}" presName="spacer" presStyleCnt="0"/>
      <dgm:spPr/>
    </dgm:pt>
    <dgm:pt modelId="{A7971B3B-92FB-4300-B744-3CF509D6F0E2}" type="pres">
      <dgm:prSet presAssocID="{EAED7569-2E3B-425D-B8F0-EC1BA927B583}" presName="parentText" presStyleLbl="node1" presStyleIdx="2" presStyleCnt="4">
        <dgm:presLayoutVars>
          <dgm:chMax val="0"/>
          <dgm:bulletEnabled val="1"/>
        </dgm:presLayoutVars>
      </dgm:prSet>
      <dgm:spPr/>
    </dgm:pt>
    <dgm:pt modelId="{13F0DEC6-CB69-4CA3-8186-3EF012B6EC2E}" type="pres">
      <dgm:prSet presAssocID="{C18B0D4F-4A94-496B-A16C-99BEB323F427}" presName="spacer" presStyleCnt="0"/>
      <dgm:spPr/>
    </dgm:pt>
    <dgm:pt modelId="{69DD1BEF-FC40-4E84-A98A-9F4655C97578}" type="pres">
      <dgm:prSet presAssocID="{CBCFBED9-F93A-4F72-B0E1-43E87A3C3593}" presName="parentText" presStyleLbl="node1" presStyleIdx="3" presStyleCnt="4">
        <dgm:presLayoutVars>
          <dgm:chMax val="0"/>
          <dgm:bulletEnabled val="1"/>
        </dgm:presLayoutVars>
      </dgm:prSet>
      <dgm:spPr/>
    </dgm:pt>
  </dgm:ptLst>
  <dgm:cxnLst>
    <dgm:cxn modelId="{681F5476-F713-4C10-BC41-5D6AC8EAD1D8}" srcId="{62C8BB11-6478-4003-9DBD-552FD8E5B0F9}" destId="{EAED7569-2E3B-425D-B8F0-EC1BA927B583}" srcOrd="2" destOrd="0" parTransId="{54D88F00-3357-4A3B-87CD-38A46F585E9A}" sibTransId="{C18B0D4F-4A94-496B-A16C-99BEB323F427}"/>
    <dgm:cxn modelId="{8676F392-B5E0-4621-9E91-6B0B58BE83C4}" type="presOf" srcId="{9DCF245C-B0A7-4547-B491-E8A63EF2DA36}" destId="{EB040302-5B9D-47B8-A562-A857F73193FC}" srcOrd="0" destOrd="0" presId="urn:microsoft.com/office/officeart/2005/8/layout/vList2"/>
    <dgm:cxn modelId="{AC85CC96-F03E-4940-958E-2F9CED306AD5}" srcId="{62C8BB11-6478-4003-9DBD-552FD8E5B0F9}" destId="{9DCF245C-B0A7-4547-B491-E8A63EF2DA36}" srcOrd="0" destOrd="0" parTransId="{21A0F310-017E-46BC-AA40-758D5C79352E}" sibTransId="{2EBE91E9-971E-4DA6-AFC9-B0180C167E49}"/>
    <dgm:cxn modelId="{235500B9-BD9C-484D-BE1A-941DE0384CC6}" type="presOf" srcId="{EAED7569-2E3B-425D-B8F0-EC1BA927B583}" destId="{A7971B3B-92FB-4300-B744-3CF509D6F0E2}" srcOrd="0" destOrd="0" presId="urn:microsoft.com/office/officeart/2005/8/layout/vList2"/>
    <dgm:cxn modelId="{40253FBA-F703-4F74-A941-4DBBE9A9B165}" srcId="{62C8BB11-6478-4003-9DBD-552FD8E5B0F9}" destId="{2D477151-49F0-4E56-8EEF-938BC1DFBF37}" srcOrd="1" destOrd="0" parTransId="{CE62A3D4-C282-4FB0-8A17-A7E6A970613A}" sibTransId="{02EBE639-EE1D-416C-8B1B-235004C037FD}"/>
    <dgm:cxn modelId="{EA3626C6-1123-4DE6-9A51-EB781B7F46F5}" type="presOf" srcId="{CBCFBED9-F93A-4F72-B0E1-43E87A3C3593}" destId="{69DD1BEF-FC40-4E84-A98A-9F4655C97578}" srcOrd="0" destOrd="0" presId="urn:microsoft.com/office/officeart/2005/8/layout/vList2"/>
    <dgm:cxn modelId="{BA3FE7DD-FDCD-439C-8781-8AC640A19930}" type="presOf" srcId="{62C8BB11-6478-4003-9DBD-552FD8E5B0F9}" destId="{69BF8862-465D-4D0F-BD29-75E13F0E3D6F}" srcOrd="0" destOrd="0" presId="urn:microsoft.com/office/officeart/2005/8/layout/vList2"/>
    <dgm:cxn modelId="{4D9C1FF4-6301-4D68-9FA7-EC8A635B3A5D}" type="presOf" srcId="{2D477151-49F0-4E56-8EEF-938BC1DFBF37}" destId="{D2497A0B-F2F0-4178-8C2A-D75E7017BC8B}" srcOrd="0" destOrd="0" presId="urn:microsoft.com/office/officeart/2005/8/layout/vList2"/>
    <dgm:cxn modelId="{3F74F9F8-621B-4AFD-8061-BAC3F45CADED}" srcId="{62C8BB11-6478-4003-9DBD-552FD8E5B0F9}" destId="{CBCFBED9-F93A-4F72-B0E1-43E87A3C3593}" srcOrd="3" destOrd="0" parTransId="{7AD81188-3667-4992-BBC3-E442EE59C3C0}" sibTransId="{6BBF3B48-18D7-4D12-95DE-077C69A67AC9}"/>
    <dgm:cxn modelId="{2E3FCB4B-DD46-43C8-90D7-8D3937FF3F28}" type="presParOf" srcId="{69BF8862-465D-4D0F-BD29-75E13F0E3D6F}" destId="{EB040302-5B9D-47B8-A562-A857F73193FC}" srcOrd="0" destOrd="0" presId="urn:microsoft.com/office/officeart/2005/8/layout/vList2"/>
    <dgm:cxn modelId="{F6185BD2-A3CD-43FC-A68A-875284585E78}" type="presParOf" srcId="{69BF8862-465D-4D0F-BD29-75E13F0E3D6F}" destId="{5AB916A4-0988-45AA-8E2B-53432D733DFB}" srcOrd="1" destOrd="0" presId="urn:microsoft.com/office/officeart/2005/8/layout/vList2"/>
    <dgm:cxn modelId="{0017B2EB-19F4-40AB-947C-F9D06D117E24}" type="presParOf" srcId="{69BF8862-465D-4D0F-BD29-75E13F0E3D6F}" destId="{D2497A0B-F2F0-4178-8C2A-D75E7017BC8B}" srcOrd="2" destOrd="0" presId="urn:microsoft.com/office/officeart/2005/8/layout/vList2"/>
    <dgm:cxn modelId="{B0CAA54E-B535-438E-8E86-9FB2E02E0639}" type="presParOf" srcId="{69BF8862-465D-4D0F-BD29-75E13F0E3D6F}" destId="{BF2D82D4-53E9-4A67-A5CF-016AB208A2E1}" srcOrd="3" destOrd="0" presId="urn:microsoft.com/office/officeart/2005/8/layout/vList2"/>
    <dgm:cxn modelId="{EFB8B112-C262-42BB-A076-01D4F98F9F4D}" type="presParOf" srcId="{69BF8862-465D-4D0F-BD29-75E13F0E3D6F}" destId="{A7971B3B-92FB-4300-B744-3CF509D6F0E2}" srcOrd="4" destOrd="0" presId="urn:microsoft.com/office/officeart/2005/8/layout/vList2"/>
    <dgm:cxn modelId="{DF989A69-35ED-4BF4-8FEE-826388AA8880}" type="presParOf" srcId="{69BF8862-465D-4D0F-BD29-75E13F0E3D6F}" destId="{13F0DEC6-CB69-4CA3-8186-3EF012B6EC2E}" srcOrd="5" destOrd="0" presId="urn:microsoft.com/office/officeart/2005/8/layout/vList2"/>
    <dgm:cxn modelId="{29EB75A6-D834-466F-8ED4-533CB7CC5A66}" type="presParOf" srcId="{69BF8862-465D-4D0F-BD29-75E13F0E3D6F}" destId="{69DD1BEF-FC40-4E84-A98A-9F4655C97578}"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E30915-CA0B-4008-88DA-A09E2718D4E1}" type="doc">
      <dgm:prSet loTypeId="urn:microsoft.com/office/officeart/2016/7/layout/HorizontalActionList" loCatId="List" qsTypeId="urn:microsoft.com/office/officeart/2005/8/quickstyle/simple2" qsCatId="simple" csTypeId="urn:microsoft.com/office/officeart/2005/8/colors/colorful2" csCatId="colorful"/>
      <dgm:spPr/>
      <dgm:t>
        <a:bodyPr/>
        <a:lstStyle/>
        <a:p>
          <a:endParaRPr lang="en-US"/>
        </a:p>
      </dgm:t>
    </dgm:pt>
    <dgm:pt modelId="{823668CE-0358-4EA5-9455-99E9C13BD509}">
      <dgm:prSet/>
      <dgm:spPr/>
      <dgm:t>
        <a:bodyPr/>
        <a:lstStyle/>
        <a:p>
          <a:r>
            <a:rPr lang="en-US" dirty="0"/>
            <a:t>Exploring</a:t>
          </a:r>
        </a:p>
      </dgm:t>
    </dgm:pt>
    <dgm:pt modelId="{4D9115C5-CBDE-41C5-855D-0E6A10B55612}" type="parTrans" cxnId="{8AB60CAD-7EFF-4178-B345-E80130C10982}">
      <dgm:prSet/>
      <dgm:spPr/>
      <dgm:t>
        <a:bodyPr/>
        <a:lstStyle/>
        <a:p>
          <a:endParaRPr lang="en-US"/>
        </a:p>
      </dgm:t>
    </dgm:pt>
    <dgm:pt modelId="{8AFA13C1-D2BF-4CB5-9C22-F70C1A964367}" type="sibTrans" cxnId="{8AB60CAD-7EFF-4178-B345-E80130C10982}">
      <dgm:prSet/>
      <dgm:spPr/>
      <dgm:t>
        <a:bodyPr/>
        <a:lstStyle/>
        <a:p>
          <a:endParaRPr lang="en-US"/>
        </a:p>
      </dgm:t>
    </dgm:pt>
    <dgm:pt modelId="{4829CA8D-23B9-4973-9321-ED05FA177558}">
      <dgm:prSet/>
      <dgm:spPr/>
      <dgm:t>
        <a:bodyPr/>
        <a:lstStyle/>
        <a:p>
          <a:r>
            <a:rPr lang="en-US" dirty="0"/>
            <a:t>Exploring ethical and legal considerations surrounding data privacy, informed consent, and equitable access to advanced technologies is essential for ensuring responsible and equitable implementation.</a:t>
          </a:r>
        </a:p>
      </dgm:t>
    </dgm:pt>
    <dgm:pt modelId="{02F0133E-7FFC-4B52-963D-43342D674A49}" type="parTrans" cxnId="{F7AB1E39-CC30-44AC-A248-C34B6475AB59}">
      <dgm:prSet/>
      <dgm:spPr/>
      <dgm:t>
        <a:bodyPr/>
        <a:lstStyle/>
        <a:p>
          <a:endParaRPr lang="en-US"/>
        </a:p>
      </dgm:t>
    </dgm:pt>
    <dgm:pt modelId="{CC9E083C-A2F0-4CC7-BF4E-7B296C64A342}" type="sibTrans" cxnId="{F7AB1E39-CC30-44AC-A248-C34B6475AB59}">
      <dgm:prSet/>
      <dgm:spPr/>
      <dgm:t>
        <a:bodyPr/>
        <a:lstStyle/>
        <a:p>
          <a:endParaRPr lang="en-US"/>
        </a:p>
      </dgm:t>
    </dgm:pt>
    <dgm:pt modelId="{5F4D5AD2-7314-4C7C-92B9-40D0654DC97C}">
      <dgm:prSet/>
      <dgm:spPr/>
      <dgm:t>
        <a:bodyPr/>
        <a:lstStyle/>
        <a:p>
          <a:r>
            <a:rPr lang="en-US" dirty="0"/>
            <a:t>Integrating</a:t>
          </a:r>
        </a:p>
      </dgm:t>
    </dgm:pt>
    <dgm:pt modelId="{A239CAC0-7C52-4777-AA53-597694A64570}" type="parTrans" cxnId="{DFC83837-09A3-43B0-B7E6-0DE4D0971EB6}">
      <dgm:prSet/>
      <dgm:spPr/>
      <dgm:t>
        <a:bodyPr/>
        <a:lstStyle/>
        <a:p>
          <a:endParaRPr lang="en-US"/>
        </a:p>
      </dgm:t>
    </dgm:pt>
    <dgm:pt modelId="{133136FE-1AB2-4DCD-AFE2-B7315E6BDCDA}" type="sibTrans" cxnId="{DFC83837-09A3-43B0-B7E6-0DE4D0971EB6}">
      <dgm:prSet/>
      <dgm:spPr/>
      <dgm:t>
        <a:bodyPr/>
        <a:lstStyle/>
        <a:p>
          <a:endParaRPr lang="en-US"/>
        </a:p>
      </dgm:t>
    </dgm:pt>
    <dgm:pt modelId="{1DFAB0A9-5EE1-483F-8FDA-DD9704B7C5FD}">
      <dgm:prSet/>
      <dgm:spPr/>
      <dgm:t>
        <a:bodyPr/>
        <a:lstStyle/>
        <a:p>
          <a:r>
            <a:rPr lang="en-US" dirty="0"/>
            <a:t>integrating predictive analytics and personalized medicine interventions into routine clinical practice and community-based settings.</a:t>
          </a:r>
        </a:p>
      </dgm:t>
    </dgm:pt>
    <dgm:pt modelId="{CBC7E5E8-075C-4028-8367-90F34EE9D52C}" type="parTrans" cxnId="{4FCE7B71-5E36-4756-821D-77C2CA29D28B}">
      <dgm:prSet/>
      <dgm:spPr/>
      <dgm:t>
        <a:bodyPr/>
        <a:lstStyle/>
        <a:p>
          <a:endParaRPr lang="en-US"/>
        </a:p>
      </dgm:t>
    </dgm:pt>
    <dgm:pt modelId="{D01AE149-0D7F-404B-BB60-307024A3C55F}" type="sibTrans" cxnId="{4FCE7B71-5E36-4756-821D-77C2CA29D28B}">
      <dgm:prSet/>
      <dgm:spPr/>
      <dgm:t>
        <a:bodyPr/>
        <a:lstStyle/>
        <a:p>
          <a:endParaRPr lang="en-US"/>
        </a:p>
      </dgm:t>
    </dgm:pt>
    <dgm:pt modelId="{8638A9A5-70BE-4A1E-901F-93E2554C4785}">
      <dgm:prSet/>
      <dgm:spPr/>
      <dgm:t>
        <a:bodyPr/>
        <a:lstStyle/>
        <a:p>
          <a:r>
            <a:rPr lang="en-US" dirty="0"/>
            <a:t>Leveraging</a:t>
          </a:r>
        </a:p>
      </dgm:t>
    </dgm:pt>
    <dgm:pt modelId="{744F5EBE-A66A-439E-B3C9-BD2DD7141232}" type="parTrans" cxnId="{6A2ED466-4316-4CE0-8D35-F04523B2FD62}">
      <dgm:prSet/>
      <dgm:spPr/>
      <dgm:t>
        <a:bodyPr/>
        <a:lstStyle/>
        <a:p>
          <a:endParaRPr lang="en-US"/>
        </a:p>
      </dgm:t>
    </dgm:pt>
    <dgm:pt modelId="{45857782-5F62-4033-9499-5411F21922B9}" type="sibTrans" cxnId="{6A2ED466-4316-4CE0-8D35-F04523B2FD62}">
      <dgm:prSet/>
      <dgm:spPr/>
      <dgm:t>
        <a:bodyPr/>
        <a:lstStyle/>
        <a:p>
          <a:endParaRPr lang="en-US"/>
        </a:p>
      </dgm:t>
    </dgm:pt>
    <dgm:pt modelId="{6DF865F6-7F06-4D02-8FFB-0CE8CC3F6399}">
      <dgm:prSet/>
      <dgm:spPr/>
      <dgm:t>
        <a:bodyPr/>
        <a:lstStyle/>
        <a:p>
          <a:r>
            <a:rPr lang="en-US" dirty="0"/>
            <a:t>Leveraging digital health technologies offers promising avenues for reaching and engaging elderly populations, particularly those facing barriers to accessing traditional healthcare services.</a:t>
          </a:r>
        </a:p>
      </dgm:t>
    </dgm:pt>
    <dgm:pt modelId="{A9147EB0-B1B6-40C7-9A1E-2838DCBFE629}" type="parTrans" cxnId="{E67D177A-B66A-45F6-A466-4CC91E2B2131}">
      <dgm:prSet/>
      <dgm:spPr/>
      <dgm:t>
        <a:bodyPr/>
        <a:lstStyle/>
        <a:p>
          <a:endParaRPr lang="en-US"/>
        </a:p>
      </dgm:t>
    </dgm:pt>
    <dgm:pt modelId="{3382A9F6-A62A-4BF2-B8A4-16F599773F55}" type="sibTrans" cxnId="{E67D177A-B66A-45F6-A466-4CC91E2B2131}">
      <dgm:prSet/>
      <dgm:spPr/>
      <dgm:t>
        <a:bodyPr/>
        <a:lstStyle/>
        <a:p>
          <a:endParaRPr lang="en-US"/>
        </a:p>
      </dgm:t>
    </dgm:pt>
    <dgm:pt modelId="{D44E00A4-A5E5-46ED-B8CB-2A8A08F8A259}" type="pres">
      <dgm:prSet presAssocID="{8CE30915-CA0B-4008-88DA-A09E2718D4E1}" presName="Name0" presStyleCnt="0">
        <dgm:presLayoutVars>
          <dgm:dir/>
          <dgm:animLvl val="lvl"/>
          <dgm:resizeHandles val="exact"/>
        </dgm:presLayoutVars>
      </dgm:prSet>
      <dgm:spPr/>
    </dgm:pt>
    <dgm:pt modelId="{17147D8B-71FF-4639-BAF5-B5266072753E}" type="pres">
      <dgm:prSet presAssocID="{823668CE-0358-4EA5-9455-99E9C13BD509}" presName="composite" presStyleCnt="0"/>
      <dgm:spPr/>
    </dgm:pt>
    <dgm:pt modelId="{48B606CC-913F-4C63-8D96-32585CB31B8A}" type="pres">
      <dgm:prSet presAssocID="{823668CE-0358-4EA5-9455-99E9C13BD509}" presName="parTx" presStyleLbl="alignNode1" presStyleIdx="0" presStyleCnt="3">
        <dgm:presLayoutVars>
          <dgm:chMax val="0"/>
          <dgm:chPref val="0"/>
        </dgm:presLayoutVars>
      </dgm:prSet>
      <dgm:spPr/>
    </dgm:pt>
    <dgm:pt modelId="{D4FB797D-2CAF-4D11-9CD1-352702FBF26B}" type="pres">
      <dgm:prSet presAssocID="{823668CE-0358-4EA5-9455-99E9C13BD509}" presName="desTx" presStyleLbl="alignAccFollowNode1" presStyleIdx="0" presStyleCnt="3">
        <dgm:presLayoutVars/>
      </dgm:prSet>
      <dgm:spPr/>
    </dgm:pt>
    <dgm:pt modelId="{0A69621E-8224-4776-8CBD-4B7759E1FB3F}" type="pres">
      <dgm:prSet presAssocID="{8AFA13C1-D2BF-4CB5-9C22-F70C1A964367}" presName="space" presStyleCnt="0"/>
      <dgm:spPr/>
    </dgm:pt>
    <dgm:pt modelId="{2934E5B2-5CD2-4A45-8EBE-0B89EA773507}" type="pres">
      <dgm:prSet presAssocID="{5F4D5AD2-7314-4C7C-92B9-40D0654DC97C}" presName="composite" presStyleCnt="0"/>
      <dgm:spPr/>
    </dgm:pt>
    <dgm:pt modelId="{4A025DB0-2EFD-415E-AD04-287D46AC619F}" type="pres">
      <dgm:prSet presAssocID="{5F4D5AD2-7314-4C7C-92B9-40D0654DC97C}" presName="parTx" presStyleLbl="alignNode1" presStyleIdx="1" presStyleCnt="3">
        <dgm:presLayoutVars>
          <dgm:chMax val="0"/>
          <dgm:chPref val="0"/>
        </dgm:presLayoutVars>
      </dgm:prSet>
      <dgm:spPr/>
    </dgm:pt>
    <dgm:pt modelId="{72CD557A-D24B-4A22-B728-0484DB4D7CCF}" type="pres">
      <dgm:prSet presAssocID="{5F4D5AD2-7314-4C7C-92B9-40D0654DC97C}" presName="desTx" presStyleLbl="alignAccFollowNode1" presStyleIdx="1" presStyleCnt="3">
        <dgm:presLayoutVars/>
      </dgm:prSet>
      <dgm:spPr/>
    </dgm:pt>
    <dgm:pt modelId="{FD963977-D24B-4BC7-9AE9-4BE5477ECD20}" type="pres">
      <dgm:prSet presAssocID="{133136FE-1AB2-4DCD-AFE2-B7315E6BDCDA}" presName="space" presStyleCnt="0"/>
      <dgm:spPr/>
    </dgm:pt>
    <dgm:pt modelId="{2B6549A8-082B-4A2E-886A-767F8E606898}" type="pres">
      <dgm:prSet presAssocID="{8638A9A5-70BE-4A1E-901F-93E2554C4785}" presName="composite" presStyleCnt="0"/>
      <dgm:spPr/>
    </dgm:pt>
    <dgm:pt modelId="{A3F5208F-8660-4D4F-886D-67663E57A05D}" type="pres">
      <dgm:prSet presAssocID="{8638A9A5-70BE-4A1E-901F-93E2554C4785}" presName="parTx" presStyleLbl="alignNode1" presStyleIdx="2" presStyleCnt="3">
        <dgm:presLayoutVars>
          <dgm:chMax val="0"/>
          <dgm:chPref val="0"/>
        </dgm:presLayoutVars>
      </dgm:prSet>
      <dgm:spPr/>
    </dgm:pt>
    <dgm:pt modelId="{1C4432F6-090E-4101-AD7A-85EB89914232}" type="pres">
      <dgm:prSet presAssocID="{8638A9A5-70BE-4A1E-901F-93E2554C4785}" presName="desTx" presStyleLbl="alignAccFollowNode1" presStyleIdx="2" presStyleCnt="3">
        <dgm:presLayoutVars/>
      </dgm:prSet>
      <dgm:spPr/>
    </dgm:pt>
  </dgm:ptLst>
  <dgm:cxnLst>
    <dgm:cxn modelId="{FC328001-F432-478D-A1F4-2ED085C4C3DA}" type="presOf" srcId="{8CE30915-CA0B-4008-88DA-A09E2718D4E1}" destId="{D44E00A4-A5E5-46ED-B8CB-2A8A08F8A259}" srcOrd="0" destOrd="0" presId="urn:microsoft.com/office/officeart/2016/7/layout/HorizontalActionList"/>
    <dgm:cxn modelId="{8810390A-E8C8-4DD2-963B-7F3A47024A5C}" type="presOf" srcId="{4829CA8D-23B9-4973-9321-ED05FA177558}" destId="{D4FB797D-2CAF-4D11-9CD1-352702FBF26B}" srcOrd="0" destOrd="0" presId="urn:microsoft.com/office/officeart/2016/7/layout/HorizontalActionList"/>
    <dgm:cxn modelId="{FC8FB30E-175C-442A-9FA0-C38F627CA55B}" type="presOf" srcId="{8638A9A5-70BE-4A1E-901F-93E2554C4785}" destId="{A3F5208F-8660-4D4F-886D-67663E57A05D}" srcOrd="0" destOrd="0" presId="urn:microsoft.com/office/officeart/2016/7/layout/HorizontalActionList"/>
    <dgm:cxn modelId="{DFC83837-09A3-43B0-B7E6-0DE4D0971EB6}" srcId="{8CE30915-CA0B-4008-88DA-A09E2718D4E1}" destId="{5F4D5AD2-7314-4C7C-92B9-40D0654DC97C}" srcOrd="1" destOrd="0" parTransId="{A239CAC0-7C52-4777-AA53-597694A64570}" sibTransId="{133136FE-1AB2-4DCD-AFE2-B7315E6BDCDA}"/>
    <dgm:cxn modelId="{F7AB1E39-CC30-44AC-A248-C34B6475AB59}" srcId="{823668CE-0358-4EA5-9455-99E9C13BD509}" destId="{4829CA8D-23B9-4973-9321-ED05FA177558}" srcOrd="0" destOrd="0" parTransId="{02F0133E-7FFC-4B52-963D-43342D674A49}" sibTransId="{CC9E083C-A2F0-4CC7-BF4E-7B296C64A342}"/>
    <dgm:cxn modelId="{D0E30B3B-4935-4B4A-82F2-6EDD9FD034E3}" type="presOf" srcId="{823668CE-0358-4EA5-9455-99E9C13BD509}" destId="{48B606CC-913F-4C63-8D96-32585CB31B8A}" srcOrd="0" destOrd="0" presId="urn:microsoft.com/office/officeart/2016/7/layout/HorizontalActionList"/>
    <dgm:cxn modelId="{7400F75C-15E1-4BBB-9767-A2B9ACC8288D}" type="presOf" srcId="{6DF865F6-7F06-4D02-8FFB-0CE8CC3F6399}" destId="{1C4432F6-090E-4101-AD7A-85EB89914232}" srcOrd="0" destOrd="0" presId="urn:microsoft.com/office/officeart/2016/7/layout/HorizontalActionList"/>
    <dgm:cxn modelId="{6A2ED466-4316-4CE0-8D35-F04523B2FD62}" srcId="{8CE30915-CA0B-4008-88DA-A09E2718D4E1}" destId="{8638A9A5-70BE-4A1E-901F-93E2554C4785}" srcOrd="2" destOrd="0" parTransId="{744F5EBE-A66A-439E-B3C9-BD2DD7141232}" sibTransId="{45857782-5F62-4033-9499-5411F21922B9}"/>
    <dgm:cxn modelId="{4FCE7B71-5E36-4756-821D-77C2CA29D28B}" srcId="{5F4D5AD2-7314-4C7C-92B9-40D0654DC97C}" destId="{1DFAB0A9-5EE1-483F-8FDA-DD9704B7C5FD}" srcOrd="0" destOrd="0" parTransId="{CBC7E5E8-075C-4028-8367-90F34EE9D52C}" sibTransId="{D01AE149-0D7F-404B-BB60-307024A3C55F}"/>
    <dgm:cxn modelId="{7389FD54-19A8-465E-BA12-C4476A774003}" type="presOf" srcId="{1DFAB0A9-5EE1-483F-8FDA-DD9704B7C5FD}" destId="{72CD557A-D24B-4A22-B728-0484DB4D7CCF}" srcOrd="0" destOrd="0" presId="urn:microsoft.com/office/officeart/2016/7/layout/HorizontalActionList"/>
    <dgm:cxn modelId="{E67D177A-B66A-45F6-A466-4CC91E2B2131}" srcId="{8638A9A5-70BE-4A1E-901F-93E2554C4785}" destId="{6DF865F6-7F06-4D02-8FFB-0CE8CC3F6399}" srcOrd="0" destOrd="0" parTransId="{A9147EB0-B1B6-40C7-9A1E-2838DCBFE629}" sibTransId="{3382A9F6-A62A-4BF2-B8A4-16F599773F55}"/>
    <dgm:cxn modelId="{8AB60CAD-7EFF-4178-B345-E80130C10982}" srcId="{8CE30915-CA0B-4008-88DA-A09E2718D4E1}" destId="{823668CE-0358-4EA5-9455-99E9C13BD509}" srcOrd="0" destOrd="0" parTransId="{4D9115C5-CBDE-41C5-855D-0E6A10B55612}" sibTransId="{8AFA13C1-D2BF-4CB5-9C22-F70C1A964367}"/>
    <dgm:cxn modelId="{D63DABF4-7DE5-49A2-8DC5-881EE7A72568}" type="presOf" srcId="{5F4D5AD2-7314-4C7C-92B9-40D0654DC97C}" destId="{4A025DB0-2EFD-415E-AD04-287D46AC619F}" srcOrd="0" destOrd="0" presId="urn:microsoft.com/office/officeart/2016/7/layout/HorizontalActionList"/>
    <dgm:cxn modelId="{81001772-8A8C-4E38-8021-3E2170DD26D5}" type="presParOf" srcId="{D44E00A4-A5E5-46ED-B8CB-2A8A08F8A259}" destId="{17147D8B-71FF-4639-BAF5-B5266072753E}" srcOrd="0" destOrd="0" presId="urn:microsoft.com/office/officeart/2016/7/layout/HorizontalActionList"/>
    <dgm:cxn modelId="{914666F8-6698-4CFF-B0F8-3E88137F6B1B}" type="presParOf" srcId="{17147D8B-71FF-4639-BAF5-B5266072753E}" destId="{48B606CC-913F-4C63-8D96-32585CB31B8A}" srcOrd="0" destOrd="0" presId="urn:microsoft.com/office/officeart/2016/7/layout/HorizontalActionList"/>
    <dgm:cxn modelId="{34112F16-FD93-4955-B5DD-54BC10668441}" type="presParOf" srcId="{17147D8B-71FF-4639-BAF5-B5266072753E}" destId="{D4FB797D-2CAF-4D11-9CD1-352702FBF26B}" srcOrd="1" destOrd="0" presId="urn:microsoft.com/office/officeart/2016/7/layout/HorizontalActionList"/>
    <dgm:cxn modelId="{7BF73248-BEE1-49FC-8147-AEDFCA603872}" type="presParOf" srcId="{D44E00A4-A5E5-46ED-B8CB-2A8A08F8A259}" destId="{0A69621E-8224-4776-8CBD-4B7759E1FB3F}" srcOrd="1" destOrd="0" presId="urn:microsoft.com/office/officeart/2016/7/layout/HorizontalActionList"/>
    <dgm:cxn modelId="{DE63C772-3EB4-44AD-9EBB-6F173CA52EB2}" type="presParOf" srcId="{D44E00A4-A5E5-46ED-B8CB-2A8A08F8A259}" destId="{2934E5B2-5CD2-4A45-8EBE-0B89EA773507}" srcOrd="2" destOrd="0" presId="urn:microsoft.com/office/officeart/2016/7/layout/HorizontalActionList"/>
    <dgm:cxn modelId="{E9416B91-3A9A-4B69-98F6-D7C4C9178FAA}" type="presParOf" srcId="{2934E5B2-5CD2-4A45-8EBE-0B89EA773507}" destId="{4A025DB0-2EFD-415E-AD04-287D46AC619F}" srcOrd="0" destOrd="0" presId="urn:microsoft.com/office/officeart/2016/7/layout/HorizontalActionList"/>
    <dgm:cxn modelId="{38A7FF05-29E0-4A42-A9B7-2226DDC8CB31}" type="presParOf" srcId="{2934E5B2-5CD2-4A45-8EBE-0B89EA773507}" destId="{72CD557A-D24B-4A22-B728-0484DB4D7CCF}" srcOrd="1" destOrd="0" presId="urn:microsoft.com/office/officeart/2016/7/layout/HorizontalActionList"/>
    <dgm:cxn modelId="{64458459-E13A-4DA0-9296-1EB49B0B33CB}" type="presParOf" srcId="{D44E00A4-A5E5-46ED-B8CB-2A8A08F8A259}" destId="{FD963977-D24B-4BC7-9AE9-4BE5477ECD20}" srcOrd="3" destOrd="0" presId="urn:microsoft.com/office/officeart/2016/7/layout/HorizontalActionList"/>
    <dgm:cxn modelId="{309117E1-D714-408C-8916-BD184472060E}" type="presParOf" srcId="{D44E00A4-A5E5-46ED-B8CB-2A8A08F8A259}" destId="{2B6549A8-082B-4A2E-886A-767F8E606898}" srcOrd="4" destOrd="0" presId="urn:microsoft.com/office/officeart/2016/7/layout/HorizontalActionList"/>
    <dgm:cxn modelId="{10073161-CC8C-4326-9CA3-479418E8DA95}" type="presParOf" srcId="{2B6549A8-082B-4A2E-886A-767F8E606898}" destId="{A3F5208F-8660-4D4F-886D-67663E57A05D}" srcOrd="0" destOrd="0" presId="urn:microsoft.com/office/officeart/2016/7/layout/HorizontalActionList"/>
    <dgm:cxn modelId="{B469301F-7964-4879-868F-90B50B0BAF5A}" type="presParOf" srcId="{2B6549A8-082B-4A2E-886A-767F8E606898}" destId="{1C4432F6-090E-4101-AD7A-85EB89914232}" srcOrd="1" destOrd="0" presId="urn:microsoft.com/office/officeart/2016/7/layout/Horizontal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D7A9EB-C4CB-4EA3-9051-62B86240BFC8}" type="doc">
      <dgm:prSet loTypeId="urn:microsoft.com/office/officeart/2005/8/layout/hierarchy1" loCatId="hierarchy" qsTypeId="urn:microsoft.com/office/officeart/2005/8/quickstyle/simple5" qsCatId="simple" csTypeId="urn:microsoft.com/office/officeart/2005/8/colors/accent1_2" csCatId="accent1"/>
      <dgm:spPr/>
      <dgm:t>
        <a:bodyPr/>
        <a:lstStyle/>
        <a:p>
          <a:endParaRPr lang="en-US"/>
        </a:p>
      </dgm:t>
    </dgm:pt>
    <dgm:pt modelId="{D2D0A183-E6F0-4BF7-81A4-904942F0DDF9}">
      <dgm:prSet/>
      <dgm:spPr/>
      <dgm:t>
        <a:bodyPr/>
        <a:lstStyle/>
        <a:p>
          <a:r>
            <a:rPr lang="en-US" b="0" i="0" dirty="0"/>
            <a:t>Predictive analytics enables early identification of high-risk individuals, proactive management of chronic diseases, and optimization of resource allocation for targeted interventions. </a:t>
          </a:r>
          <a:endParaRPr lang="en-US" dirty="0"/>
        </a:p>
      </dgm:t>
    </dgm:pt>
    <dgm:pt modelId="{D29966B7-DA82-4535-9E4F-0CC6EC5FA627}" type="parTrans" cxnId="{D5268C3C-5A23-4E44-BF4F-7F4601838CE1}">
      <dgm:prSet/>
      <dgm:spPr/>
      <dgm:t>
        <a:bodyPr/>
        <a:lstStyle/>
        <a:p>
          <a:endParaRPr lang="en-US"/>
        </a:p>
      </dgm:t>
    </dgm:pt>
    <dgm:pt modelId="{4EC464BF-9B1A-4A39-BACA-EE2C207F948C}" type="sibTrans" cxnId="{D5268C3C-5A23-4E44-BF4F-7F4601838CE1}">
      <dgm:prSet/>
      <dgm:spPr/>
      <dgm:t>
        <a:bodyPr/>
        <a:lstStyle/>
        <a:p>
          <a:endParaRPr lang="en-US"/>
        </a:p>
      </dgm:t>
    </dgm:pt>
    <dgm:pt modelId="{3F40CF20-5D89-4102-8778-C4066E5A24A5}">
      <dgm:prSet/>
      <dgm:spPr/>
      <dgm:t>
        <a:bodyPr/>
        <a:lstStyle/>
        <a:p>
          <a:r>
            <a:rPr lang="en-US" b="0" i="0" dirty="0"/>
            <a:t>Personalized medicine offers tailored risk assessments, customized preventative interventions, and precision healthcare delivery based on individual characteristics and preferences.</a:t>
          </a:r>
          <a:endParaRPr lang="en-US" dirty="0"/>
        </a:p>
      </dgm:t>
    </dgm:pt>
    <dgm:pt modelId="{EC29A9F2-0D28-4499-9B23-195421B7873A}" type="parTrans" cxnId="{2304E53A-0B73-463F-809E-045094D89DA7}">
      <dgm:prSet/>
      <dgm:spPr/>
      <dgm:t>
        <a:bodyPr/>
        <a:lstStyle/>
        <a:p>
          <a:endParaRPr lang="en-US"/>
        </a:p>
      </dgm:t>
    </dgm:pt>
    <dgm:pt modelId="{98A74853-0D6F-4631-8BFC-D86AC5789151}" type="sibTrans" cxnId="{2304E53A-0B73-463F-809E-045094D89DA7}">
      <dgm:prSet/>
      <dgm:spPr/>
      <dgm:t>
        <a:bodyPr/>
        <a:lstStyle/>
        <a:p>
          <a:endParaRPr lang="en-US"/>
        </a:p>
      </dgm:t>
    </dgm:pt>
    <dgm:pt modelId="{BA4C61B1-EAC4-4351-8DAC-D9F3D37958F4}">
      <dgm:prSet/>
      <dgm:spPr/>
      <dgm:t>
        <a:bodyPr/>
        <a:lstStyle/>
        <a:p>
          <a:r>
            <a:rPr lang="en-US" b="0" i="0" dirty="0"/>
            <a:t>Helps healthcare providers to address health disparities, promote health equity, and improve outcomes for elderly individuals in underserved areas.</a:t>
          </a:r>
          <a:endParaRPr lang="en-US" dirty="0"/>
        </a:p>
      </dgm:t>
    </dgm:pt>
    <dgm:pt modelId="{1CEE7275-0403-4C82-875F-768A2F0FE862}" type="parTrans" cxnId="{E5EBBC5C-F818-4C65-BD25-F44DBC8AB225}">
      <dgm:prSet/>
      <dgm:spPr/>
      <dgm:t>
        <a:bodyPr/>
        <a:lstStyle/>
        <a:p>
          <a:endParaRPr lang="en-US"/>
        </a:p>
      </dgm:t>
    </dgm:pt>
    <dgm:pt modelId="{E2E6E795-68D5-47B0-B098-7280B9893220}" type="sibTrans" cxnId="{E5EBBC5C-F818-4C65-BD25-F44DBC8AB225}">
      <dgm:prSet/>
      <dgm:spPr/>
      <dgm:t>
        <a:bodyPr/>
        <a:lstStyle/>
        <a:p>
          <a:endParaRPr lang="en-US"/>
        </a:p>
      </dgm:t>
    </dgm:pt>
    <dgm:pt modelId="{21A26FDD-4A3A-4DDE-A114-C96B02EE85CD}" type="pres">
      <dgm:prSet presAssocID="{5BD7A9EB-C4CB-4EA3-9051-62B86240BFC8}" presName="hierChild1" presStyleCnt="0">
        <dgm:presLayoutVars>
          <dgm:chPref val="1"/>
          <dgm:dir/>
          <dgm:animOne val="branch"/>
          <dgm:animLvl val="lvl"/>
          <dgm:resizeHandles/>
        </dgm:presLayoutVars>
      </dgm:prSet>
      <dgm:spPr/>
    </dgm:pt>
    <dgm:pt modelId="{165918EA-9BF3-4E5F-8527-5A8A83F08AEC}" type="pres">
      <dgm:prSet presAssocID="{D2D0A183-E6F0-4BF7-81A4-904942F0DDF9}" presName="hierRoot1" presStyleCnt="0"/>
      <dgm:spPr/>
    </dgm:pt>
    <dgm:pt modelId="{66F2EDC4-9715-4B38-B965-0B5FCA05F578}" type="pres">
      <dgm:prSet presAssocID="{D2D0A183-E6F0-4BF7-81A4-904942F0DDF9}" presName="composite" presStyleCnt="0"/>
      <dgm:spPr/>
    </dgm:pt>
    <dgm:pt modelId="{DF76B81C-3E94-4C58-8976-B52B4BE09FC5}" type="pres">
      <dgm:prSet presAssocID="{D2D0A183-E6F0-4BF7-81A4-904942F0DDF9}" presName="background" presStyleLbl="node0" presStyleIdx="0" presStyleCnt="3"/>
      <dgm:spPr/>
    </dgm:pt>
    <dgm:pt modelId="{0F8724CC-2CC6-42A1-9C96-BC3B28E182EF}" type="pres">
      <dgm:prSet presAssocID="{D2D0A183-E6F0-4BF7-81A4-904942F0DDF9}" presName="text" presStyleLbl="fgAcc0" presStyleIdx="0" presStyleCnt="3">
        <dgm:presLayoutVars>
          <dgm:chPref val="3"/>
        </dgm:presLayoutVars>
      </dgm:prSet>
      <dgm:spPr/>
    </dgm:pt>
    <dgm:pt modelId="{DBB71B98-4F92-4CFA-863C-BE8BBF54430A}" type="pres">
      <dgm:prSet presAssocID="{D2D0A183-E6F0-4BF7-81A4-904942F0DDF9}" presName="hierChild2" presStyleCnt="0"/>
      <dgm:spPr/>
    </dgm:pt>
    <dgm:pt modelId="{6A7848E6-25E9-4640-91B6-302B4FC4FC8E}" type="pres">
      <dgm:prSet presAssocID="{3F40CF20-5D89-4102-8778-C4066E5A24A5}" presName="hierRoot1" presStyleCnt="0"/>
      <dgm:spPr/>
    </dgm:pt>
    <dgm:pt modelId="{54E23083-CFA5-4ED0-AA9E-48F55E742D57}" type="pres">
      <dgm:prSet presAssocID="{3F40CF20-5D89-4102-8778-C4066E5A24A5}" presName="composite" presStyleCnt="0"/>
      <dgm:spPr/>
    </dgm:pt>
    <dgm:pt modelId="{F55E9C76-D752-4604-8B05-CEDEBE2D9E2C}" type="pres">
      <dgm:prSet presAssocID="{3F40CF20-5D89-4102-8778-C4066E5A24A5}" presName="background" presStyleLbl="node0" presStyleIdx="1" presStyleCnt="3"/>
      <dgm:spPr/>
    </dgm:pt>
    <dgm:pt modelId="{0F96C747-ED82-4905-9D37-786765E3839D}" type="pres">
      <dgm:prSet presAssocID="{3F40CF20-5D89-4102-8778-C4066E5A24A5}" presName="text" presStyleLbl="fgAcc0" presStyleIdx="1" presStyleCnt="3">
        <dgm:presLayoutVars>
          <dgm:chPref val="3"/>
        </dgm:presLayoutVars>
      </dgm:prSet>
      <dgm:spPr/>
    </dgm:pt>
    <dgm:pt modelId="{785FC7F4-4485-4886-8BC7-34A73371E2AA}" type="pres">
      <dgm:prSet presAssocID="{3F40CF20-5D89-4102-8778-C4066E5A24A5}" presName="hierChild2" presStyleCnt="0"/>
      <dgm:spPr/>
    </dgm:pt>
    <dgm:pt modelId="{B0F496CF-5402-404A-9AEC-A4E275B35274}" type="pres">
      <dgm:prSet presAssocID="{BA4C61B1-EAC4-4351-8DAC-D9F3D37958F4}" presName="hierRoot1" presStyleCnt="0"/>
      <dgm:spPr/>
    </dgm:pt>
    <dgm:pt modelId="{6F448CF9-9848-40BB-8596-8C287DEB1ED7}" type="pres">
      <dgm:prSet presAssocID="{BA4C61B1-EAC4-4351-8DAC-D9F3D37958F4}" presName="composite" presStyleCnt="0"/>
      <dgm:spPr/>
    </dgm:pt>
    <dgm:pt modelId="{07AD7EA0-D946-4347-B35B-AE4CC97C9C79}" type="pres">
      <dgm:prSet presAssocID="{BA4C61B1-EAC4-4351-8DAC-D9F3D37958F4}" presName="background" presStyleLbl="node0" presStyleIdx="2" presStyleCnt="3"/>
      <dgm:spPr/>
    </dgm:pt>
    <dgm:pt modelId="{E1D32F04-F9D0-4EB0-8C25-CA6658EBF2EF}" type="pres">
      <dgm:prSet presAssocID="{BA4C61B1-EAC4-4351-8DAC-D9F3D37958F4}" presName="text" presStyleLbl="fgAcc0" presStyleIdx="2" presStyleCnt="3">
        <dgm:presLayoutVars>
          <dgm:chPref val="3"/>
        </dgm:presLayoutVars>
      </dgm:prSet>
      <dgm:spPr/>
    </dgm:pt>
    <dgm:pt modelId="{1953EDFD-7EDC-4B61-8360-617B7D49653D}" type="pres">
      <dgm:prSet presAssocID="{BA4C61B1-EAC4-4351-8DAC-D9F3D37958F4}" presName="hierChild2" presStyleCnt="0"/>
      <dgm:spPr/>
    </dgm:pt>
  </dgm:ptLst>
  <dgm:cxnLst>
    <dgm:cxn modelId="{2304E53A-0B73-463F-809E-045094D89DA7}" srcId="{5BD7A9EB-C4CB-4EA3-9051-62B86240BFC8}" destId="{3F40CF20-5D89-4102-8778-C4066E5A24A5}" srcOrd="1" destOrd="0" parTransId="{EC29A9F2-0D28-4499-9B23-195421B7873A}" sibTransId="{98A74853-0D6F-4631-8BFC-D86AC5789151}"/>
    <dgm:cxn modelId="{D5268C3C-5A23-4E44-BF4F-7F4601838CE1}" srcId="{5BD7A9EB-C4CB-4EA3-9051-62B86240BFC8}" destId="{D2D0A183-E6F0-4BF7-81A4-904942F0DDF9}" srcOrd="0" destOrd="0" parTransId="{D29966B7-DA82-4535-9E4F-0CC6EC5FA627}" sibTransId="{4EC464BF-9B1A-4A39-BACA-EE2C207F948C}"/>
    <dgm:cxn modelId="{E5EBBC5C-F818-4C65-BD25-F44DBC8AB225}" srcId="{5BD7A9EB-C4CB-4EA3-9051-62B86240BFC8}" destId="{BA4C61B1-EAC4-4351-8DAC-D9F3D37958F4}" srcOrd="2" destOrd="0" parTransId="{1CEE7275-0403-4C82-875F-768A2F0FE862}" sibTransId="{E2E6E795-68D5-47B0-B098-7280B9893220}"/>
    <dgm:cxn modelId="{F0DCDB4B-BF93-4E61-AA8C-DBEAE1D5C9E1}" type="presOf" srcId="{3F40CF20-5D89-4102-8778-C4066E5A24A5}" destId="{0F96C747-ED82-4905-9D37-786765E3839D}" srcOrd="0" destOrd="0" presId="urn:microsoft.com/office/officeart/2005/8/layout/hierarchy1"/>
    <dgm:cxn modelId="{87F3F084-1EAB-478D-978A-88603153FD14}" type="presOf" srcId="{BA4C61B1-EAC4-4351-8DAC-D9F3D37958F4}" destId="{E1D32F04-F9D0-4EB0-8C25-CA6658EBF2EF}" srcOrd="0" destOrd="0" presId="urn:microsoft.com/office/officeart/2005/8/layout/hierarchy1"/>
    <dgm:cxn modelId="{A04F289B-8BA7-4A16-8F0D-78CFECC677B7}" type="presOf" srcId="{D2D0A183-E6F0-4BF7-81A4-904942F0DDF9}" destId="{0F8724CC-2CC6-42A1-9C96-BC3B28E182EF}" srcOrd="0" destOrd="0" presId="urn:microsoft.com/office/officeart/2005/8/layout/hierarchy1"/>
    <dgm:cxn modelId="{64058CD6-4336-4D01-B627-931C0BE32B61}" type="presOf" srcId="{5BD7A9EB-C4CB-4EA3-9051-62B86240BFC8}" destId="{21A26FDD-4A3A-4DDE-A114-C96B02EE85CD}" srcOrd="0" destOrd="0" presId="urn:microsoft.com/office/officeart/2005/8/layout/hierarchy1"/>
    <dgm:cxn modelId="{789B5AF4-AAE9-4EA9-BF32-3B1F9E3B7085}" type="presParOf" srcId="{21A26FDD-4A3A-4DDE-A114-C96B02EE85CD}" destId="{165918EA-9BF3-4E5F-8527-5A8A83F08AEC}" srcOrd="0" destOrd="0" presId="urn:microsoft.com/office/officeart/2005/8/layout/hierarchy1"/>
    <dgm:cxn modelId="{C2BA6BC4-639C-41AD-BE6B-8F3F68BC8FDC}" type="presParOf" srcId="{165918EA-9BF3-4E5F-8527-5A8A83F08AEC}" destId="{66F2EDC4-9715-4B38-B965-0B5FCA05F578}" srcOrd="0" destOrd="0" presId="urn:microsoft.com/office/officeart/2005/8/layout/hierarchy1"/>
    <dgm:cxn modelId="{E88F5745-9B21-455D-9850-3586B34FFD7D}" type="presParOf" srcId="{66F2EDC4-9715-4B38-B965-0B5FCA05F578}" destId="{DF76B81C-3E94-4C58-8976-B52B4BE09FC5}" srcOrd="0" destOrd="0" presId="urn:microsoft.com/office/officeart/2005/8/layout/hierarchy1"/>
    <dgm:cxn modelId="{36874726-FCCE-4D67-ABB0-BBACE2165E69}" type="presParOf" srcId="{66F2EDC4-9715-4B38-B965-0B5FCA05F578}" destId="{0F8724CC-2CC6-42A1-9C96-BC3B28E182EF}" srcOrd="1" destOrd="0" presId="urn:microsoft.com/office/officeart/2005/8/layout/hierarchy1"/>
    <dgm:cxn modelId="{14541AB1-7777-4C71-8334-519A3E572D62}" type="presParOf" srcId="{165918EA-9BF3-4E5F-8527-5A8A83F08AEC}" destId="{DBB71B98-4F92-4CFA-863C-BE8BBF54430A}" srcOrd="1" destOrd="0" presId="urn:microsoft.com/office/officeart/2005/8/layout/hierarchy1"/>
    <dgm:cxn modelId="{0FE7D969-F531-422C-AE60-BFD49D494A62}" type="presParOf" srcId="{21A26FDD-4A3A-4DDE-A114-C96B02EE85CD}" destId="{6A7848E6-25E9-4640-91B6-302B4FC4FC8E}" srcOrd="1" destOrd="0" presId="urn:microsoft.com/office/officeart/2005/8/layout/hierarchy1"/>
    <dgm:cxn modelId="{D91C67F8-E176-4C97-A4E3-C76934A972A1}" type="presParOf" srcId="{6A7848E6-25E9-4640-91B6-302B4FC4FC8E}" destId="{54E23083-CFA5-4ED0-AA9E-48F55E742D57}" srcOrd="0" destOrd="0" presId="urn:microsoft.com/office/officeart/2005/8/layout/hierarchy1"/>
    <dgm:cxn modelId="{DEE1EE76-2EE5-4CC2-8F5F-D4D9E5F08E5B}" type="presParOf" srcId="{54E23083-CFA5-4ED0-AA9E-48F55E742D57}" destId="{F55E9C76-D752-4604-8B05-CEDEBE2D9E2C}" srcOrd="0" destOrd="0" presId="urn:microsoft.com/office/officeart/2005/8/layout/hierarchy1"/>
    <dgm:cxn modelId="{258ED56B-9CC6-4251-A1DC-5AA39B64C727}" type="presParOf" srcId="{54E23083-CFA5-4ED0-AA9E-48F55E742D57}" destId="{0F96C747-ED82-4905-9D37-786765E3839D}" srcOrd="1" destOrd="0" presId="urn:microsoft.com/office/officeart/2005/8/layout/hierarchy1"/>
    <dgm:cxn modelId="{16822A76-019F-4B1B-B554-BADD444C4ABB}" type="presParOf" srcId="{6A7848E6-25E9-4640-91B6-302B4FC4FC8E}" destId="{785FC7F4-4485-4886-8BC7-34A73371E2AA}" srcOrd="1" destOrd="0" presId="urn:microsoft.com/office/officeart/2005/8/layout/hierarchy1"/>
    <dgm:cxn modelId="{0E254C2F-70B6-4322-8315-4B18CE02F8AE}" type="presParOf" srcId="{21A26FDD-4A3A-4DDE-A114-C96B02EE85CD}" destId="{B0F496CF-5402-404A-9AEC-A4E275B35274}" srcOrd="2" destOrd="0" presId="urn:microsoft.com/office/officeart/2005/8/layout/hierarchy1"/>
    <dgm:cxn modelId="{10413AFF-7AE2-4A35-B65F-786788664F0C}" type="presParOf" srcId="{B0F496CF-5402-404A-9AEC-A4E275B35274}" destId="{6F448CF9-9848-40BB-8596-8C287DEB1ED7}" srcOrd="0" destOrd="0" presId="urn:microsoft.com/office/officeart/2005/8/layout/hierarchy1"/>
    <dgm:cxn modelId="{4E64BE42-4E39-4458-9E84-C2AABA9783B0}" type="presParOf" srcId="{6F448CF9-9848-40BB-8596-8C287DEB1ED7}" destId="{07AD7EA0-D946-4347-B35B-AE4CC97C9C79}" srcOrd="0" destOrd="0" presId="urn:microsoft.com/office/officeart/2005/8/layout/hierarchy1"/>
    <dgm:cxn modelId="{1DA83ADC-9B9C-4CEA-B9CC-1CD7F4B64515}" type="presParOf" srcId="{6F448CF9-9848-40BB-8596-8C287DEB1ED7}" destId="{E1D32F04-F9D0-4EB0-8C25-CA6658EBF2EF}" srcOrd="1" destOrd="0" presId="urn:microsoft.com/office/officeart/2005/8/layout/hierarchy1"/>
    <dgm:cxn modelId="{FC6614CB-D691-4500-8195-617272623638}" type="presParOf" srcId="{B0F496CF-5402-404A-9AEC-A4E275B35274}" destId="{1953EDFD-7EDC-4B61-8360-617B7D49653D}"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40302-5B9D-47B8-A562-A857F73193FC}">
      <dsp:nvSpPr>
        <dsp:cNvPr id="0" name=""/>
        <dsp:cNvSpPr/>
      </dsp:nvSpPr>
      <dsp:spPr>
        <a:xfrm>
          <a:off x="0" y="299437"/>
          <a:ext cx="6384094" cy="71867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Some of the challenges faced includes</a:t>
          </a:r>
        </a:p>
      </dsp:txBody>
      <dsp:txXfrm>
        <a:off x="35083" y="334520"/>
        <a:ext cx="6313928" cy="648506"/>
      </dsp:txXfrm>
    </dsp:sp>
    <dsp:sp modelId="{D2497A0B-F2F0-4178-8C2A-D75E7017BC8B}">
      <dsp:nvSpPr>
        <dsp:cNvPr id="0" name=""/>
        <dsp:cNvSpPr/>
      </dsp:nvSpPr>
      <dsp:spPr>
        <a:xfrm>
          <a:off x="0" y="1069950"/>
          <a:ext cx="6384094" cy="718672"/>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t>
          </a:r>
          <a:r>
            <a:rPr lang="en-US" sz="1800" b="0" i="0" kern="1200" dirty="0"/>
            <a:t>limited access to healthcare infrastructure; financial barriers to language and cultural differences; </a:t>
          </a:r>
          <a:endParaRPr lang="en-US" sz="1800" kern="1200" dirty="0"/>
        </a:p>
      </dsp:txBody>
      <dsp:txXfrm>
        <a:off x="35083" y="1105033"/>
        <a:ext cx="6313928" cy="648506"/>
      </dsp:txXfrm>
    </dsp:sp>
    <dsp:sp modelId="{A7971B3B-92FB-4300-B744-3CF509D6F0E2}">
      <dsp:nvSpPr>
        <dsp:cNvPr id="0" name=""/>
        <dsp:cNvSpPr/>
      </dsp:nvSpPr>
      <dsp:spPr>
        <a:xfrm>
          <a:off x="0" y="1840463"/>
          <a:ext cx="6384094" cy="718672"/>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t>
          </a:r>
          <a:r>
            <a:rPr lang="en-US" sz="1800" b="0" i="0" kern="1200" dirty="0"/>
            <a:t>elderly individuals in underserved areas face multifaceted challenges in accessing and receiving quality preventative care</a:t>
          </a:r>
          <a:endParaRPr lang="en-US" sz="1800" kern="1200" dirty="0"/>
        </a:p>
      </dsp:txBody>
      <dsp:txXfrm>
        <a:off x="35083" y="1875546"/>
        <a:ext cx="6313928" cy="648506"/>
      </dsp:txXfrm>
    </dsp:sp>
    <dsp:sp modelId="{69DD1BEF-FC40-4E84-A98A-9F4655C97578}">
      <dsp:nvSpPr>
        <dsp:cNvPr id="0" name=""/>
        <dsp:cNvSpPr/>
      </dsp:nvSpPr>
      <dsp:spPr>
        <a:xfrm>
          <a:off x="0" y="2610975"/>
          <a:ext cx="6384094" cy="718672"/>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t>
          </a:r>
          <a:r>
            <a:rPr lang="en-US" sz="1800" b="0" i="0" kern="1200" dirty="0"/>
            <a:t>housing instability and food insecurity</a:t>
          </a:r>
          <a:endParaRPr lang="en-US" sz="1800" kern="1200" dirty="0"/>
        </a:p>
      </dsp:txBody>
      <dsp:txXfrm>
        <a:off x="35083" y="2646058"/>
        <a:ext cx="6313928" cy="648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606CC-913F-4C63-8D96-32585CB31B8A}">
      <dsp:nvSpPr>
        <dsp:cNvPr id="0" name=""/>
        <dsp:cNvSpPr/>
      </dsp:nvSpPr>
      <dsp:spPr>
        <a:xfrm>
          <a:off x="8181" y="398373"/>
          <a:ext cx="2188795" cy="656638"/>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72964" tIns="172964" rIns="172964" bIns="172964" numCol="1" spcCol="1270" anchor="ctr" anchorCtr="0">
          <a:noAutofit/>
        </a:bodyPr>
        <a:lstStyle/>
        <a:p>
          <a:pPr marL="0" lvl="0" indent="0" algn="ctr" defTabSz="977900">
            <a:lnSpc>
              <a:spcPct val="90000"/>
            </a:lnSpc>
            <a:spcBef>
              <a:spcPct val="0"/>
            </a:spcBef>
            <a:spcAft>
              <a:spcPct val="35000"/>
            </a:spcAft>
            <a:buNone/>
          </a:pPr>
          <a:r>
            <a:rPr lang="en-US" sz="2200" kern="1200" dirty="0"/>
            <a:t>Exploring</a:t>
          </a:r>
        </a:p>
      </dsp:txBody>
      <dsp:txXfrm>
        <a:off x="8181" y="398373"/>
        <a:ext cx="2188795" cy="656638"/>
      </dsp:txXfrm>
    </dsp:sp>
    <dsp:sp modelId="{D4FB797D-2CAF-4D11-9CD1-352702FBF26B}">
      <dsp:nvSpPr>
        <dsp:cNvPr id="0" name=""/>
        <dsp:cNvSpPr/>
      </dsp:nvSpPr>
      <dsp:spPr>
        <a:xfrm>
          <a:off x="8181" y="1055012"/>
          <a:ext cx="2188795" cy="225183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6204" tIns="216204" rIns="216204" bIns="216204" numCol="1" spcCol="1270" anchor="t" anchorCtr="0">
          <a:noAutofit/>
        </a:bodyPr>
        <a:lstStyle/>
        <a:p>
          <a:pPr marL="0" lvl="0" indent="0" algn="l" defTabSz="577850">
            <a:lnSpc>
              <a:spcPct val="90000"/>
            </a:lnSpc>
            <a:spcBef>
              <a:spcPct val="0"/>
            </a:spcBef>
            <a:spcAft>
              <a:spcPct val="35000"/>
            </a:spcAft>
            <a:buNone/>
          </a:pPr>
          <a:r>
            <a:rPr lang="en-US" sz="1300" kern="1200" dirty="0"/>
            <a:t>Exploring ethical and legal considerations surrounding data privacy, informed consent, and equitable access to advanced technologies is essential for ensuring responsible and equitable implementation.</a:t>
          </a:r>
        </a:p>
      </dsp:txBody>
      <dsp:txXfrm>
        <a:off x="8181" y="1055012"/>
        <a:ext cx="2188795" cy="2251831"/>
      </dsp:txXfrm>
    </dsp:sp>
    <dsp:sp modelId="{4A025DB0-2EFD-415E-AD04-287D46AC619F}">
      <dsp:nvSpPr>
        <dsp:cNvPr id="0" name=""/>
        <dsp:cNvSpPr/>
      </dsp:nvSpPr>
      <dsp:spPr>
        <a:xfrm>
          <a:off x="2304871" y="398373"/>
          <a:ext cx="2188795" cy="656638"/>
        </a:xfrm>
        <a:prstGeom prst="rect">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72964" tIns="172964" rIns="172964" bIns="172964" numCol="1" spcCol="1270" anchor="ctr" anchorCtr="0">
          <a:noAutofit/>
        </a:bodyPr>
        <a:lstStyle/>
        <a:p>
          <a:pPr marL="0" lvl="0" indent="0" algn="ctr" defTabSz="977900">
            <a:lnSpc>
              <a:spcPct val="90000"/>
            </a:lnSpc>
            <a:spcBef>
              <a:spcPct val="0"/>
            </a:spcBef>
            <a:spcAft>
              <a:spcPct val="35000"/>
            </a:spcAft>
            <a:buNone/>
          </a:pPr>
          <a:r>
            <a:rPr lang="en-US" sz="2200" kern="1200" dirty="0"/>
            <a:t>Integrating</a:t>
          </a:r>
        </a:p>
      </dsp:txBody>
      <dsp:txXfrm>
        <a:off x="2304871" y="398373"/>
        <a:ext cx="2188795" cy="656638"/>
      </dsp:txXfrm>
    </dsp:sp>
    <dsp:sp modelId="{72CD557A-D24B-4A22-B728-0484DB4D7CCF}">
      <dsp:nvSpPr>
        <dsp:cNvPr id="0" name=""/>
        <dsp:cNvSpPr/>
      </dsp:nvSpPr>
      <dsp:spPr>
        <a:xfrm>
          <a:off x="2304871" y="1055012"/>
          <a:ext cx="2188795" cy="2251831"/>
        </a:xfrm>
        <a:prstGeom prst="rect">
          <a:avLst/>
        </a:prstGeom>
        <a:solidFill>
          <a:schemeClr val="accent2">
            <a:tint val="40000"/>
            <a:alpha val="90000"/>
            <a:hueOff val="3367359"/>
            <a:satOff val="-31116"/>
            <a:lumOff val="-3508"/>
            <a:alphaOff val="0"/>
          </a:schemeClr>
        </a:solidFill>
        <a:ln w="1905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6204" tIns="216204" rIns="216204" bIns="216204" numCol="1" spcCol="1270" anchor="t" anchorCtr="0">
          <a:noAutofit/>
        </a:bodyPr>
        <a:lstStyle/>
        <a:p>
          <a:pPr marL="0" lvl="0" indent="0" algn="l" defTabSz="577850">
            <a:lnSpc>
              <a:spcPct val="90000"/>
            </a:lnSpc>
            <a:spcBef>
              <a:spcPct val="0"/>
            </a:spcBef>
            <a:spcAft>
              <a:spcPct val="35000"/>
            </a:spcAft>
            <a:buNone/>
          </a:pPr>
          <a:r>
            <a:rPr lang="en-US" sz="1300" kern="1200" dirty="0"/>
            <a:t>integrating predictive analytics and personalized medicine interventions into routine clinical practice and community-based settings.</a:t>
          </a:r>
        </a:p>
      </dsp:txBody>
      <dsp:txXfrm>
        <a:off x="2304871" y="1055012"/>
        <a:ext cx="2188795" cy="2251831"/>
      </dsp:txXfrm>
    </dsp:sp>
    <dsp:sp modelId="{A3F5208F-8660-4D4F-886D-67663E57A05D}">
      <dsp:nvSpPr>
        <dsp:cNvPr id="0" name=""/>
        <dsp:cNvSpPr/>
      </dsp:nvSpPr>
      <dsp:spPr>
        <a:xfrm>
          <a:off x="4601561" y="398373"/>
          <a:ext cx="2188795" cy="656638"/>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72964" tIns="172964" rIns="172964" bIns="172964" numCol="1" spcCol="1270" anchor="ctr" anchorCtr="0">
          <a:noAutofit/>
        </a:bodyPr>
        <a:lstStyle/>
        <a:p>
          <a:pPr marL="0" lvl="0" indent="0" algn="ctr" defTabSz="977900">
            <a:lnSpc>
              <a:spcPct val="90000"/>
            </a:lnSpc>
            <a:spcBef>
              <a:spcPct val="0"/>
            </a:spcBef>
            <a:spcAft>
              <a:spcPct val="35000"/>
            </a:spcAft>
            <a:buNone/>
          </a:pPr>
          <a:r>
            <a:rPr lang="en-US" sz="2200" kern="1200" dirty="0"/>
            <a:t>Leveraging</a:t>
          </a:r>
        </a:p>
      </dsp:txBody>
      <dsp:txXfrm>
        <a:off x="4601561" y="398373"/>
        <a:ext cx="2188795" cy="656638"/>
      </dsp:txXfrm>
    </dsp:sp>
    <dsp:sp modelId="{1C4432F6-090E-4101-AD7A-85EB89914232}">
      <dsp:nvSpPr>
        <dsp:cNvPr id="0" name=""/>
        <dsp:cNvSpPr/>
      </dsp:nvSpPr>
      <dsp:spPr>
        <a:xfrm>
          <a:off x="4601561" y="1055012"/>
          <a:ext cx="2188795" cy="2251831"/>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6204" tIns="216204" rIns="216204" bIns="216204" numCol="1" spcCol="1270" anchor="t" anchorCtr="0">
          <a:noAutofit/>
        </a:bodyPr>
        <a:lstStyle/>
        <a:p>
          <a:pPr marL="0" lvl="0" indent="0" algn="l" defTabSz="577850">
            <a:lnSpc>
              <a:spcPct val="90000"/>
            </a:lnSpc>
            <a:spcBef>
              <a:spcPct val="0"/>
            </a:spcBef>
            <a:spcAft>
              <a:spcPct val="35000"/>
            </a:spcAft>
            <a:buNone/>
          </a:pPr>
          <a:r>
            <a:rPr lang="en-US" sz="1300" kern="1200" dirty="0"/>
            <a:t>Leveraging digital health technologies offers promising avenues for reaching and engaging elderly populations, particularly those facing barriers to accessing traditional healthcare services.</a:t>
          </a:r>
        </a:p>
      </dsp:txBody>
      <dsp:txXfrm>
        <a:off x="4601561" y="1055012"/>
        <a:ext cx="2188795" cy="22518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6B81C-3E94-4C58-8976-B52B4BE09FC5}">
      <dsp:nvSpPr>
        <dsp:cNvPr id="0" name=""/>
        <dsp:cNvSpPr/>
      </dsp:nvSpPr>
      <dsp:spPr>
        <a:xfrm>
          <a:off x="0" y="1451511"/>
          <a:ext cx="1888331" cy="119909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F8724CC-2CC6-42A1-9C96-BC3B28E182EF}">
      <dsp:nvSpPr>
        <dsp:cNvPr id="0" name=""/>
        <dsp:cNvSpPr/>
      </dsp:nvSpPr>
      <dsp:spPr>
        <a:xfrm>
          <a:off x="209814" y="1650835"/>
          <a:ext cx="1888331" cy="11990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Predictive analytics enables early identification of high-risk individuals, proactive management of chronic diseases, and optimization of resource allocation for targeted interventions. </a:t>
          </a:r>
          <a:endParaRPr lang="en-US" sz="1000" kern="1200" dirty="0"/>
        </a:p>
      </dsp:txBody>
      <dsp:txXfrm>
        <a:off x="244934" y="1685955"/>
        <a:ext cx="1818091" cy="1128850"/>
      </dsp:txXfrm>
    </dsp:sp>
    <dsp:sp modelId="{F55E9C76-D752-4604-8B05-CEDEBE2D9E2C}">
      <dsp:nvSpPr>
        <dsp:cNvPr id="0" name=""/>
        <dsp:cNvSpPr/>
      </dsp:nvSpPr>
      <dsp:spPr>
        <a:xfrm>
          <a:off x="2307960" y="1451511"/>
          <a:ext cx="1888331" cy="119909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F96C747-ED82-4905-9D37-786765E3839D}">
      <dsp:nvSpPr>
        <dsp:cNvPr id="0" name=""/>
        <dsp:cNvSpPr/>
      </dsp:nvSpPr>
      <dsp:spPr>
        <a:xfrm>
          <a:off x="2517774" y="1650835"/>
          <a:ext cx="1888331" cy="11990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Personalized medicine offers tailored risk assessments, customized preventative interventions, and precision healthcare delivery based on individual characteristics and preferences.</a:t>
          </a:r>
          <a:endParaRPr lang="en-US" sz="1000" kern="1200" dirty="0"/>
        </a:p>
      </dsp:txBody>
      <dsp:txXfrm>
        <a:off x="2552894" y="1685955"/>
        <a:ext cx="1818091" cy="1128850"/>
      </dsp:txXfrm>
    </dsp:sp>
    <dsp:sp modelId="{07AD7EA0-D946-4347-B35B-AE4CC97C9C79}">
      <dsp:nvSpPr>
        <dsp:cNvPr id="0" name=""/>
        <dsp:cNvSpPr/>
      </dsp:nvSpPr>
      <dsp:spPr>
        <a:xfrm>
          <a:off x="4615920" y="1451511"/>
          <a:ext cx="1888331" cy="119909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D32F04-F9D0-4EB0-8C25-CA6658EBF2EF}">
      <dsp:nvSpPr>
        <dsp:cNvPr id="0" name=""/>
        <dsp:cNvSpPr/>
      </dsp:nvSpPr>
      <dsp:spPr>
        <a:xfrm>
          <a:off x="4825734" y="1650835"/>
          <a:ext cx="1888331" cy="11990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Helps healthcare providers to address health disparities, promote health equity, and improve outcomes for elderly individuals in underserved areas.</a:t>
          </a:r>
          <a:endParaRPr lang="en-US" sz="1000" kern="1200" dirty="0"/>
        </a:p>
      </dsp:txBody>
      <dsp:txXfrm>
        <a:off x="4860854" y="1685955"/>
        <a:ext cx="1818091" cy="11288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D9082-1FFA-62DA-A35C-C3E6619C1D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80D0D7-D65E-50DF-2636-D4DF4826F8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C46BA1-367C-9EC5-09A8-7CC4D94BF125}"/>
              </a:ext>
            </a:extLst>
          </p:cNvPr>
          <p:cNvSpPr>
            <a:spLocks noGrp="1"/>
          </p:cNvSpPr>
          <p:nvPr>
            <p:ph type="dt" sz="half" idx="10"/>
          </p:nvPr>
        </p:nvSpPr>
        <p:spPr/>
        <p:txBody>
          <a:bodyPr/>
          <a:lstStyle/>
          <a:p>
            <a:fld id="{18D4A19E-E804-4EC5-A39F-29BEC87FDE15}" type="datetimeFigureOut">
              <a:rPr lang="en-US" smtClean="0"/>
              <a:t>4/19/2024</a:t>
            </a:fld>
            <a:endParaRPr lang="en-US" dirty="0"/>
          </a:p>
        </p:txBody>
      </p:sp>
      <p:sp>
        <p:nvSpPr>
          <p:cNvPr id="5" name="Footer Placeholder 4">
            <a:extLst>
              <a:ext uri="{FF2B5EF4-FFF2-40B4-BE49-F238E27FC236}">
                <a16:creationId xmlns:a16="http://schemas.microsoft.com/office/drawing/2014/main" id="{8E352950-7CAC-2D57-881D-2E3DC36554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BFDC7A-BD93-F168-3DC5-7C0B5293D1A7}"/>
              </a:ext>
            </a:extLst>
          </p:cNvPr>
          <p:cNvSpPr>
            <a:spLocks noGrp="1"/>
          </p:cNvSpPr>
          <p:nvPr>
            <p:ph type="sldNum" sz="quarter" idx="12"/>
          </p:nvPr>
        </p:nvSpPr>
        <p:spPr/>
        <p:txBody>
          <a:bodyPr/>
          <a:lstStyle/>
          <a:p>
            <a:fld id="{76E9874F-79C1-45BF-96D8-8E057111B13A}" type="slidenum">
              <a:rPr lang="en-US" smtClean="0"/>
              <a:t>‹#›</a:t>
            </a:fld>
            <a:endParaRPr lang="en-US" dirty="0"/>
          </a:p>
        </p:txBody>
      </p:sp>
    </p:spTree>
    <p:extLst>
      <p:ext uri="{BB962C8B-B14F-4D97-AF65-F5344CB8AC3E}">
        <p14:creationId xmlns:p14="http://schemas.microsoft.com/office/powerpoint/2010/main" val="3611540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C0A6-1589-5CB6-A033-727DD38507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C3C915-913D-6ABB-B7B9-06AA6A9D1D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D8D223-D448-17D8-84F6-E3754F99885A}"/>
              </a:ext>
            </a:extLst>
          </p:cNvPr>
          <p:cNvSpPr>
            <a:spLocks noGrp="1"/>
          </p:cNvSpPr>
          <p:nvPr>
            <p:ph type="dt" sz="half" idx="10"/>
          </p:nvPr>
        </p:nvSpPr>
        <p:spPr/>
        <p:txBody>
          <a:bodyPr/>
          <a:lstStyle/>
          <a:p>
            <a:fld id="{18D4A19E-E804-4EC5-A39F-29BEC87FDE15}" type="datetimeFigureOut">
              <a:rPr lang="en-US" smtClean="0"/>
              <a:t>4/19/2024</a:t>
            </a:fld>
            <a:endParaRPr lang="en-US" dirty="0"/>
          </a:p>
        </p:txBody>
      </p:sp>
      <p:sp>
        <p:nvSpPr>
          <p:cNvPr id="5" name="Footer Placeholder 4">
            <a:extLst>
              <a:ext uri="{FF2B5EF4-FFF2-40B4-BE49-F238E27FC236}">
                <a16:creationId xmlns:a16="http://schemas.microsoft.com/office/drawing/2014/main" id="{591484C8-7EB7-5354-C430-0C8A851F2E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E4A46E-3972-BC57-CF33-A7B7D33AEC32}"/>
              </a:ext>
            </a:extLst>
          </p:cNvPr>
          <p:cNvSpPr>
            <a:spLocks noGrp="1"/>
          </p:cNvSpPr>
          <p:nvPr>
            <p:ph type="sldNum" sz="quarter" idx="12"/>
          </p:nvPr>
        </p:nvSpPr>
        <p:spPr/>
        <p:txBody>
          <a:bodyPr/>
          <a:lstStyle/>
          <a:p>
            <a:fld id="{76E9874F-79C1-45BF-96D8-8E057111B13A}" type="slidenum">
              <a:rPr lang="en-US" smtClean="0"/>
              <a:t>‹#›</a:t>
            </a:fld>
            <a:endParaRPr lang="en-US" dirty="0"/>
          </a:p>
        </p:txBody>
      </p:sp>
    </p:spTree>
    <p:extLst>
      <p:ext uri="{BB962C8B-B14F-4D97-AF65-F5344CB8AC3E}">
        <p14:creationId xmlns:p14="http://schemas.microsoft.com/office/powerpoint/2010/main" val="690940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85BEC4-E6DF-6343-7719-157C77048B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FFCB5E-A0A3-45D7-BF2B-3D3F9528A0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54A7A5-87AA-44E0-0C8C-9B077D9B2809}"/>
              </a:ext>
            </a:extLst>
          </p:cNvPr>
          <p:cNvSpPr>
            <a:spLocks noGrp="1"/>
          </p:cNvSpPr>
          <p:nvPr>
            <p:ph type="dt" sz="half" idx="10"/>
          </p:nvPr>
        </p:nvSpPr>
        <p:spPr/>
        <p:txBody>
          <a:bodyPr/>
          <a:lstStyle/>
          <a:p>
            <a:fld id="{18D4A19E-E804-4EC5-A39F-29BEC87FDE15}" type="datetimeFigureOut">
              <a:rPr lang="en-US" smtClean="0"/>
              <a:t>4/19/2024</a:t>
            </a:fld>
            <a:endParaRPr lang="en-US" dirty="0"/>
          </a:p>
        </p:txBody>
      </p:sp>
      <p:sp>
        <p:nvSpPr>
          <p:cNvPr id="5" name="Footer Placeholder 4">
            <a:extLst>
              <a:ext uri="{FF2B5EF4-FFF2-40B4-BE49-F238E27FC236}">
                <a16:creationId xmlns:a16="http://schemas.microsoft.com/office/drawing/2014/main" id="{84359850-5CFF-07FD-10BF-E28AE53A4A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015BCF-2AED-336B-A8E9-A5A6EA83800C}"/>
              </a:ext>
            </a:extLst>
          </p:cNvPr>
          <p:cNvSpPr>
            <a:spLocks noGrp="1"/>
          </p:cNvSpPr>
          <p:nvPr>
            <p:ph type="sldNum" sz="quarter" idx="12"/>
          </p:nvPr>
        </p:nvSpPr>
        <p:spPr/>
        <p:txBody>
          <a:bodyPr/>
          <a:lstStyle/>
          <a:p>
            <a:fld id="{76E9874F-79C1-45BF-96D8-8E057111B13A}" type="slidenum">
              <a:rPr lang="en-US" smtClean="0"/>
              <a:t>‹#›</a:t>
            </a:fld>
            <a:endParaRPr lang="en-US" dirty="0"/>
          </a:p>
        </p:txBody>
      </p:sp>
    </p:spTree>
    <p:extLst>
      <p:ext uri="{BB962C8B-B14F-4D97-AF65-F5344CB8AC3E}">
        <p14:creationId xmlns:p14="http://schemas.microsoft.com/office/powerpoint/2010/main" val="1908431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F0031-4560-1BCD-D177-17F6DB70D7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7BF813-BEFF-FE14-9D68-1856B7F32C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860F92-24EE-8E9B-DF44-673207D96982}"/>
              </a:ext>
            </a:extLst>
          </p:cNvPr>
          <p:cNvSpPr>
            <a:spLocks noGrp="1"/>
          </p:cNvSpPr>
          <p:nvPr>
            <p:ph type="dt" sz="half" idx="10"/>
          </p:nvPr>
        </p:nvSpPr>
        <p:spPr/>
        <p:txBody>
          <a:bodyPr/>
          <a:lstStyle/>
          <a:p>
            <a:fld id="{18D4A19E-E804-4EC5-A39F-29BEC87FDE15}" type="datetimeFigureOut">
              <a:rPr lang="en-US" smtClean="0"/>
              <a:t>4/19/2024</a:t>
            </a:fld>
            <a:endParaRPr lang="en-US" dirty="0"/>
          </a:p>
        </p:txBody>
      </p:sp>
      <p:sp>
        <p:nvSpPr>
          <p:cNvPr id="5" name="Footer Placeholder 4">
            <a:extLst>
              <a:ext uri="{FF2B5EF4-FFF2-40B4-BE49-F238E27FC236}">
                <a16:creationId xmlns:a16="http://schemas.microsoft.com/office/drawing/2014/main" id="{92AAC6B1-CF51-49C7-CB0F-C2829BA876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6DD683-8D80-0CA5-B97E-52542D563A13}"/>
              </a:ext>
            </a:extLst>
          </p:cNvPr>
          <p:cNvSpPr>
            <a:spLocks noGrp="1"/>
          </p:cNvSpPr>
          <p:nvPr>
            <p:ph type="sldNum" sz="quarter" idx="12"/>
          </p:nvPr>
        </p:nvSpPr>
        <p:spPr/>
        <p:txBody>
          <a:bodyPr/>
          <a:lstStyle/>
          <a:p>
            <a:fld id="{76E9874F-79C1-45BF-96D8-8E057111B13A}" type="slidenum">
              <a:rPr lang="en-US" smtClean="0"/>
              <a:t>‹#›</a:t>
            </a:fld>
            <a:endParaRPr lang="en-US" dirty="0"/>
          </a:p>
        </p:txBody>
      </p:sp>
    </p:spTree>
    <p:extLst>
      <p:ext uri="{BB962C8B-B14F-4D97-AF65-F5344CB8AC3E}">
        <p14:creationId xmlns:p14="http://schemas.microsoft.com/office/powerpoint/2010/main" val="2934585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0704E-6817-B166-F2E4-39B9C4A2F8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AA0AA4-21D1-D47C-1F9D-435A07EAFF1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F734D3-D4B1-2A01-A599-32C854960B1E}"/>
              </a:ext>
            </a:extLst>
          </p:cNvPr>
          <p:cNvSpPr>
            <a:spLocks noGrp="1"/>
          </p:cNvSpPr>
          <p:nvPr>
            <p:ph type="dt" sz="half" idx="10"/>
          </p:nvPr>
        </p:nvSpPr>
        <p:spPr/>
        <p:txBody>
          <a:bodyPr/>
          <a:lstStyle/>
          <a:p>
            <a:fld id="{18D4A19E-E804-4EC5-A39F-29BEC87FDE15}" type="datetimeFigureOut">
              <a:rPr lang="en-US" smtClean="0"/>
              <a:t>4/19/2024</a:t>
            </a:fld>
            <a:endParaRPr lang="en-US" dirty="0"/>
          </a:p>
        </p:txBody>
      </p:sp>
      <p:sp>
        <p:nvSpPr>
          <p:cNvPr id="5" name="Footer Placeholder 4">
            <a:extLst>
              <a:ext uri="{FF2B5EF4-FFF2-40B4-BE49-F238E27FC236}">
                <a16:creationId xmlns:a16="http://schemas.microsoft.com/office/drawing/2014/main" id="{E252C977-7F86-8F86-0D8D-8C206D678F0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EEDE45-EB31-269F-732E-8EE9CAD521C6}"/>
              </a:ext>
            </a:extLst>
          </p:cNvPr>
          <p:cNvSpPr>
            <a:spLocks noGrp="1"/>
          </p:cNvSpPr>
          <p:nvPr>
            <p:ph type="sldNum" sz="quarter" idx="12"/>
          </p:nvPr>
        </p:nvSpPr>
        <p:spPr/>
        <p:txBody>
          <a:bodyPr/>
          <a:lstStyle/>
          <a:p>
            <a:fld id="{76E9874F-79C1-45BF-96D8-8E057111B13A}" type="slidenum">
              <a:rPr lang="en-US" smtClean="0"/>
              <a:t>‹#›</a:t>
            </a:fld>
            <a:endParaRPr lang="en-US" dirty="0"/>
          </a:p>
        </p:txBody>
      </p:sp>
    </p:spTree>
    <p:extLst>
      <p:ext uri="{BB962C8B-B14F-4D97-AF65-F5344CB8AC3E}">
        <p14:creationId xmlns:p14="http://schemas.microsoft.com/office/powerpoint/2010/main" val="2932332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68A9-7170-3EE3-CB86-A58BDCAEB2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57AE9-C1B7-061A-C98E-305F4E79A4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64C878-BF2B-806A-7905-B77382B79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06ABA1-A8B0-0067-0B18-7743EF7D9B29}"/>
              </a:ext>
            </a:extLst>
          </p:cNvPr>
          <p:cNvSpPr>
            <a:spLocks noGrp="1"/>
          </p:cNvSpPr>
          <p:nvPr>
            <p:ph type="dt" sz="half" idx="10"/>
          </p:nvPr>
        </p:nvSpPr>
        <p:spPr/>
        <p:txBody>
          <a:bodyPr/>
          <a:lstStyle/>
          <a:p>
            <a:fld id="{18D4A19E-E804-4EC5-A39F-29BEC87FDE15}" type="datetimeFigureOut">
              <a:rPr lang="en-US" smtClean="0"/>
              <a:t>4/19/2024</a:t>
            </a:fld>
            <a:endParaRPr lang="en-US" dirty="0"/>
          </a:p>
        </p:txBody>
      </p:sp>
      <p:sp>
        <p:nvSpPr>
          <p:cNvPr id="6" name="Footer Placeholder 5">
            <a:extLst>
              <a:ext uri="{FF2B5EF4-FFF2-40B4-BE49-F238E27FC236}">
                <a16:creationId xmlns:a16="http://schemas.microsoft.com/office/drawing/2014/main" id="{49CCE7F2-C92A-9DBB-1F7A-3B7C3964B9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86B5081-A085-6504-76D3-505BF8BFA888}"/>
              </a:ext>
            </a:extLst>
          </p:cNvPr>
          <p:cNvSpPr>
            <a:spLocks noGrp="1"/>
          </p:cNvSpPr>
          <p:nvPr>
            <p:ph type="sldNum" sz="quarter" idx="12"/>
          </p:nvPr>
        </p:nvSpPr>
        <p:spPr/>
        <p:txBody>
          <a:bodyPr/>
          <a:lstStyle/>
          <a:p>
            <a:fld id="{76E9874F-79C1-45BF-96D8-8E057111B13A}" type="slidenum">
              <a:rPr lang="en-US" smtClean="0"/>
              <a:t>‹#›</a:t>
            </a:fld>
            <a:endParaRPr lang="en-US" dirty="0"/>
          </a:p>
        </p:txBody>
      </p:sp>
    </p:spTree>
    <p:extLst>
      <p:ext uri="{BB962C8B-B14F-4D97-AF65-F5344CB8AC3E}">
        <p14:creationId xmlns:p14="http://schemas.microsoft.com/office/powerpoint/2010/main" val="264713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776DF-D9B9-B21D-6688-2ECDCA5A16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8C9214-0384-CC1A-57A4-40E764AB62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63D8FA-8235-3368-B6CD-C285698C4F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76603F-39FB-7E5C-628C-0A3FFFFAC3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B6047A-9148-5E62-5494-CAEC0BCAA9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DCFAD1-A519-EF40-7A1A-FC9BDB38CA6C}"/>
              </a:ext>
            </a:extLst>
          </p:cNvPr>
          <p:cNvSpPr>
            <a:spLocks noGrp="1"/>
          </p:cNvSpPr>
          <p:nvPr>
            <p:ph type="dt" sz="half" idx="10"/>
          </p:nvPr>
        </p:nvSpPr>
        <p:spPr/>
        <p:txBody>
          <a:bodyPr/>
          <a:lstStyle/>
          <a:p>
            <a:fld id="{18D4A19E-E804-4EC5-A39F-29BEC87FDE15}" type="datetimeFigureOut">
              <a:rPr lang="en-US" smtClean="0"/>
              <a:t>4/19/2024</a:t>
            </a:fld>
            <a:endParaRPr lang="en-US" dirty="0"/>
          </a:p>
        </p:txBody>
      </p:sp>
      <p:sp>
        <p:nvSpPr>
          <p:cNvPr id="8" name="Footer Placeholder 7">
            <a:extLst>
              <a:ext uri="{FF2B5EF4-FFF2-40B4-BE49-F238E27FC236}">
                <a16:creationId xmlns:a16="http://schemas.microsoft.com/office/drawing/2014/main" id="{E41DF7E7-939A-3AB0-7B80-E941D3797D3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F0DA7E6-FC17-36FD-0E32-717C650E2EE5}"/>
              </a:ext>
            </a:extLst>
          </p:cNvPr>
          <p:cNvSpPr>
            <a:spLocks noGrp="1"/>
          </p:cNvSpPr>
          <p:nvPr>
            <p:ph type="sldNum" sz="quarter" idx="12"/>
          </p:nvPr>
        </p:nvSpPr>
        <p:spPr/>
        <p:txBody>
          <a:bodyPr/>
          <a:lstStyle/>
          <a:p>
            <a:fld id="{76E9874F-79C1-45BF-96D8-8E057111B13A}" type="slidenum">
              <a:rPr lang="en-US" smtClean="0"/>
              <a:t>‹#›</a:t>
            </a:fld>
            <a:endParaRPr lang="en-US" dirty="0"/>
          </a:p>
        </p:txBody>
      </p:sp>
    </p:spTree>
    <p:extLst>
      <p:ext uri="{BB962C8B-B14F-4D97-AF65-F5344CB8AC3E}">
        <p14:creationId xmlns:p14="http://schemas.microsoft.com/office/powerpoint/2010/main" val="633136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917-99FC-A720-C601-106A76E3E5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11DF82-351A-BB54-D1AF-357B639D20D4}"/>
              </a:ext>
            </a:extLst>
          </p:cNvPr>
          <p:cNvSpPr>
            <a:spLocks noGrp="1"/>
          </p:cNvSpPr>
          <p:nvPr>
            <p:ph type="dt" sz="half" idx="10"/>
          </p:nvPr>
        </p:nvSpPr>
        <p:spPr/>
        <p:txBody>
          <a:bodyPr/>
          <a:lstStyle/>
          <a:p>
            <a:fld id="{18D4A19E-E804-4EC5-A39F-29BEC87FDE15}" type="datetimeFigureOut">
              <a:rPr lang="en-US" smtClean="0"/>
              <a:t>4/19/2024</a:t>
            </a:fld>
            <a:endParaRPr lang="en-US" dirty="0"/>
          </a:p>
        </p:txBody>
      </p:sp>
      <p:sp>
        <p:nvSpPr>
          <p:cNvPr id="4" name="Footer Placeholder 3">
            <a:extLst>
              <a:ext uri="{FF2B5EF4-FFF2-40B4-BE49-F238E27FC236}">
                <a16:creationId xmlns:a16="http://schemas.microsoft.com/office/drawing/2014/main" id="{A00EDE3A-B218-A24E-ADD1-68A5727A735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93AA185-4112-528E-C7D6-6CF6B30AA8A4}"/>
              </a:ext>
            </a:extLst>
          </p:cNvPr>
          <p:cNvSpPr>
            <a:spLocks noGrp="1"/>
          </p:cNvSpPr>
          <p:nvPr>
            <p:ph type="sldNum" sz="quarter" idx="12"/>
          </p:nvPr>
        </p:nvSpPr>
        <p:spPr/>
        <p:txBody>
          <a:bodyPr/>
          <a:lstStyle/>
          <a:p>
            <a:fld id="{76E9874F-79C1-45BF-96D8-8E057111B13A}" type="slidenum">
              <a:rPr lang="en-US" smtClean="0"/>
              <a:t>‹#›</a:t>
            </a:fld>
            <a:endParaRPr lang="en-US" dirty="0"/>
          </a:p>
        </p:txBody>
      </p:sp>
    </p:spTree>
    <p:extLst>
      <p:ext uri="{BB962C8B-B14F-4D97-AF65-F5344CB8AC3E}">
        <p14:creationId xmlns:p14="http://schemas.microsoft.com/office/powerpoint/2010/main" val="83745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D85B1C-F29B-928F-CA2A-2875E25F243A}"/>
              </a:ext>
            </a:extLst>
          </p:cNvPr>
          <p:cNvSpPr>
            <a:spLocks noGrp="1"/>
          </p:cNvSpPr>
          <p:nvPr>
            <p:ph type="dt" sz="half" idx="10"/>
          </p:nvPr>
        </p:nvSpPr>
        <p:spPr/>
        <p:txBody>
          <a:bodyPr/>
          <a:lstStyle/>
          <a:p>
            <a:fld id="{18D4A19E-E804-4EC5-A39F-29BEC87FDE15}" type="datetimeFigureOut">
              <a:rPr lang="en-US" smtClean="0"/>
              <a:t>4/19/2024</a:t>
            </a:fld>
            <a:endParaRPr lang="en-US" dirty="0"/>
          </a:p>
        </p:txBody>
      </p:sp>
      <p:sp>
        <p:nvSpPr>
          <p:cNvPr id="3" name="Footer Placeholder 2">
            <a:extLst>
              <a:ext uri="{FF2B5EF4-FFF2-40B4-BE49-F238E27FC236}">
                <a16:creationId xmlns:a16="http://schemas.microsoft.com/office/drawing/2014/main" id="{3BA1850E-6285-4040-00F0-303A17947BA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C3DF55-5834-16AB-614E-FE9CD806EE39}"/>
              </a:ext>
            </a:extLst>
          </p:cNvPr>
          <p:cNvSpPr>
            <a:spLocks noGrp="1"/>
          </p:cNvSpPr>
          <p:nvPr>
            <p:ph type="sldNum" sz="quarter" idx="12"/>
          </p:nvPr>
        </p:nvSpPr>
        <p:spPr/>
        <p:txBody>
          <a:bodyPr/>
          <a:lstStyle/>
          <a:p>
            <a:fld id="{76E9874F-79C1-45BF-96D8-8E057111B13A}" type="slidenum">
              <a:rPr lang="en-US" smtClean="0"/>
              <a:t>‹#›</a:t>
            </a:fld>
            <a:endParaRPr lang="en-US" dirty="0"/>
          </a:p>
        </p:txBody>
      </p:sp>
    </p:spTree>
    <p:extLst>
      <p:ext uri="{BB962C8B-B14F-4D97-AF65-F5344CB8AC3E}">
        <p14:creationId xmlns:p14="http://schemas.microsoft.com/office/powerpoint/2010/main" val="285836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3FEE-E12E-D22C-EFFA-993A6C6F04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6EE14E-3C7F-E5E5-6C5B-EBC6B305D0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BCB274-46EB-FDD9-2394-37DF43C94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76B3A3-8249-7744-804E-D71C45E7B685}"/>
              </a:ext>
            </a:extLst>
          </p:cNvPr>
          <p:cNvSpPr>
            <a:spLocks noGrp="1"/>
          </p:cNvSpPr>
          <p:nvPr>
            <p:ph type="dt" sz="half" idx="10"/>
          </p:nvPr>
        </p:nvSpPr>
        <p:spPr/>
        <p:txBody>
          <a:bodyPr/>
          <a:lstStyle/>
          <a:p>
            <a:fld id="{18D4A19E-E804-4EC5-A39F-29BEC87FDE15}" type="datetimeFigureOut">
              <a:rPr lang="en-US" smtClean="0"/>
              <a:t>4/19/2024</a:t>
            </a:fld>
            <a:endParaRPr lang="en-US" dirty="0"/>
          </a:p>
        </p:txBody>
      </p:sp>
      <p:sp>
        <p:nvSpPr>
          <p:cNvPr id="6" name="Footer Placeholder 5">
            <a:extLst>
              <a:ext uri="{FF2B5EF4-FFF2-40B4-BE49-F238E27FC236}">
                <a16:creationId xmlns:a16="http://schemas.microsoft.com/office/drawing/2014/main" id="{BEE6EDF5-2599-089D-6F2E-781F3C1971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81B4B17-4368-7806-6EE9-B833FB476EB9}"/>
              </a:ext>
            </a:extLst>
          </p:cNvPr>
          <p:cNvSpPr>
            <a:spLocks noGrp="1"/>
          </p:cNvSpPr>
          <p:nvPr>
            <p:ph type="sldNum" sz="quarter" idx="12"/>
          </p:nvPr>
        </p:nvSpPr>
        <p:spPr/>
        <p:txBody>
          <a:bodyPr/>
          <a:lstStyle/>
          <a:p>
            <a:fld id="{76E9874F-79C1-45BF-96D8-8E057111B13A}" type="slidenum">
              <a:rPr lang="en-US" smtClean="0"/>
              <a:t>‹#›</a:t>
            </a:fld>
            <a:endParaRPr lang="en-US" dirty="0"/>
          </a:p>
        </p:txBody>
      </p:sp>
    </p:spTree>
    <p:extLst>
      <p:ext uri="{BB962C8B-B14F-4D97-AF65-F5344CB8AC3E}">
        <p14:creationId xmlns:p14="http://schemas.microsoft.com/office/powerpoint/2010/main" val="4067991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D4E0-B3EE-EDAC-8AA7-1A6BF0968E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49255C-69D6-E396-4E8C-D3ED36A55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86FEAF3-2240-CE9D-AC5B-5150F9A02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30010B-AF21-1887-0BA4-5F7F51C6EE32}"/>
              </a:ext>
            </a:extLst>
          </p:cNvPr>
          <p:cNvSpPr>
            <a:spLocks noGrp="1"/>
          </p:cNvSpPr>
          <p:nvPr>
            <p:ph type="dt" sz="half" idx="10"/>
          </p:nvPr>
        </p:nvSpPr>
        <p:spPr/>
        <p:txBody>
          <a:bodyPr/>
          <a:lstStyle/>
          <a:p>
            <a:fld id="{18D4A19E-E804-4EC5-A39F-29BEC87FDE15}" type="datetimeFigureOut">
              <a:rPr lang="en-US" smtClean="0"/>
              <a:t>4/19/2024</a:t>
            </a:fld>
            <a:endParaRPr lang="en-US" dirty="0"/>
          </a:p>
        </p:txBody>
      </p:sp>
      <p:sp>
        <p:nvSpPr>
          <p:cNvPr id="6" name="Footer Placeholder 5">
            <a:extLst>
              <a:ext uri="{FF2B5EF4-FFF2-40B4-BE49-F238E27FC236}">
                <a16:creationId xmlns:a16="http://schemas.microsoft.com/office/drawing/2014/main" id="{26ED9AB4-0D3A-9A8B-8771-486A6519C38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4D2CE5-2004-DD49-B33A-F5E54D6BF9E8}"/>
              </a:ext>
            </a:extLst>
          </p:cNvPr>
          <p:cNvSpPr>
            <a:spLocks noGrp="1"/>
          </p:cNvSpPr>
          <p:nvPr>
            <p:ph type="sldNum" sz="quarter" idx="12"/>
          </p:nvPr>
        </p:nvSpPr>
        <p:spPr/>
        <p:txBody>
          <a:bodyPr/>
          <a:lstStyle/>
          <a:p>
            <a:fld id="{76E9874F-79C1-45BF-96D8-8E057111B13A}" type="slidenum">
              <a:rPr lang="en-US" smtClean="0"/>
              <a:t>‹#›</a:t>
            </a:fld>
            <a:endParaRPr lang="en-US" dirty="0"/>
          </a:p>
        </p:txBody>
      </p:sp>
    </p:spTree>
    <p:extLst>
      <p:ext uri="{BB962C8B-B14F-4D97-AF65-F5344CB8AC3E}">
        <p14:creationId xmlns:p14="http://schemas.microsoft.com/office/powerpoint/2010/main" val="46958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7600B3-0FA1-A70E-9B68-3F5FE37F8B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F82268-102F-B3C1-1CD0-9149500548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7E04D5-0D86-1D3C-FACD-131FE92EE1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D4A19E-E804-4EC5-A39F-29BEC87FDE15}" type="datetimeFigureOut">
              <a:rPr lang="en-US" smtClean="0"/>
              <a:t>4/19/2024</a:t>
            </a:fld>
            <a:endParaRPr lang="en-US" dirty="0"/>
          </a:p>
        </p:txBody>
      </p:sp>
      <p:sp>
        <p:nvSpPr>
          <p:cNvPr id="5" name="Footer Placeholder 4">
            <a:extLst>
              <a:ext uri="{FF2B5EF4-FFF2-40B4-BE49-F238E27FC236}">
                <a16:creationId xmlns:a16="http://schemas.microsoft.com/office/drawing/2014/main" id="{83DB4511-6A6F-008F-41B9-7640A13FB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F632C5D3-343F-6222-265B-6232580E0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E9874F-79C1-45BF-96D8-8E057111B13A}" type="slidenum">
              <a:rPr lang="en-US" smtClean="0"/>
              <a:t>‹#›</a:t>
            </a:fld>
            <a:endParaRPr lang="en-US" dirty="0"/>
          </a:p>
        </p:txBody>
      </p:sp>
    </p:spTree>
    <p:extLst>
      <p:ext uri="{BB962C8B-B14F-4D97-AF65-F5344CB8AC3E}">
        <p14:creationId xmlns:p14="http://schemas.microsoft.com/office/powerpoint/2010/main" val="3403327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image" Target="../media/image3.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image" Target="../media/image4.jpe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image" Target="../media/image5.jpe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13"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grpSp>
      <p:sp>
        <p:nvSpPr>
          <p:cNvPr id="2" name="Title 1">
            <a:extLst>
              <a:ext uri="{FF2B5EF4-FFF2-40B4-BE49-F238E27FC236}">
                <a16:creationId xmlns:a16="http://schemas.microsoft.com/office/drawing/2014/main" id="{D23EFE6E-B7BF-85A6-37F0-C04D3B1A7A3C}"/>
              </a:ext>
            </a:extLst>
          </p:cNvPr>
          <p:cNvSpPr>
            <a:spLocks noGrp="1"/>
          </p:cNvSpPr>
          <p:nvPr>
            <p:ph type="ctrTitle"/>
          </p:nvPr>
        </p:nvSpPr>
        <p:spPr>
          <a:xfrm>
            <a:off x="789708" y="1014574"/>
            <a:ext cx="9725730" cy="2226769"/>
          </a:xfrm>
        </p:spPr>
        <p:txBody>
          <a:bodyPr anchor="ctr">
            <a:normAutofit/>
          </a:bodyPr>
          <a:lstStyle/>
          <a:p>
            <a:pPr marL="0" marR="0" algn="l">
              <a:spcBef>
                <a:spcPts val="0"/>
              </a:spcBef>
              <a:spcAft>
                <a:spcPts val="800"/>
              </a:spcAft>
            </a:pPr>
            <a:r>
              <a:rPr lang="en-US" sz="37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The role of predictive Analytics and personalized medicine in enhancing preventative medicine in elderly in underserved communities</a:t>
            </a:r>
            <a:endParaRPr lang="en-US" sz="37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1C55508D-2220-D6C2-A792-CB27FF2FB215}"/>
              </a:ext>
            </a:extLst>
          </p:cNvPr>
          <p:cNvSpPr>
            <a:spLocks noGrp="1"/>
          </p:cNvSpPr>
          <p:nvPr>
            <p:ph type="subTitle" idx="1"/>
          </p:nvPr>
        </p:nvSpPr>
        <p:spPr>
          <a:xfrm>
            <a:off x="789708" y="3640633"/>
            <a:ext cx="9725730" cy="2487212"/>
          </a:xfrm>
        </p:spPr>
        <p:txBody>
          <a:bodyPr anchor="ctr">
            <a:normAutofit/>
          </a:bodyPr>
          <a:lstStyle/>
          <a:p>
            <a:pPr algn="r"/>
            <a:r>
              <a:rPr lang="en-US" dirty="0">
                <a:solidFill>
                  <a:schemeClr val="tx2"/>
                </a:solidFill>
              </a:rPr>
              <a:t>Aminat Ajisegiri</a:t>
            </a:r>
          </a:p>
          <a:p>
            <a:pPr algn="r"/>
            <a:r>
              <a:rPr lang="en-US" dirty="0">
                <a:solidFill>
                  <a:schemeClr val="tx2"/>
                </a:solidFill>
              </a:rPr>
              <a:t>SAT 5424</a:t>
            </a:r>
          </a:p>
          <a:p>
            <a:pPr algn="r"/>
            <a:r>
              <a:rPr lang="en-US" dirty="0">
                <a:solidFill>
                  <a:schemeClr val="tx2"/>
                </a:solidFill>
              </a:rPr>
              <a:t>April 19,2024</a:t>
            </a:r>
          </a:p>
        </p:txBody>
      </p:sp>
      <p:pic>
        <p:nvPicPr>
          <p:cNvPr id="9" name="Audio 8">
            <a:hlinkClick r:id="" action="ppaction://media"/>
            <a:extLst>
              <a:ext uri="{FF2B5EF4-FFF2-40B4-BE49-F238E27FC236}">
                <a16:creationId xmlns:a16="http://schemas.microsoft.com/office/drawing/2014/main" id="{F1C250D9-5193-48A4-2F10-1FA790D3809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07453407"/>
      </p:ext>
    </p:extLst>
  </p:cSld>
  <p:clrMapOvr>
    <a:masterClrMapping/>
  </p:clrMapOvr>
  <mc:AlternateContent xmlns:mc="http://schemas.openxmlformats.org/markup-compatibility/2006">
    <mc:Choice xmlns:p14="http://schemas.microsoft.com/office/powerpoint/2010/main" Requires="p14">
      <p:transition spd="slow" p14:dur="2000" advTm="22608"/>
    </mc:Choice>
    <mc:Fallback>
      <p:transition spd="slow" advTm="22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6E2513-56C5-C122-D07A-FD9F2782C5EB}"/>
              </a:ext>
            </a:extLst>
          </p:cNvPr>
          <p:cNvSpPr>
            <a:spLocks noGrp="1"/>
          </p:cNvSpPr>
          <p:nvPr>
            <p:ph type="title"/>
          </p:nvPr>
        </p:nvSpPr>
        <p:spPr>
          <a:xfrm>
            <a:off x="4553733" y="548464"/>
            <a:ext cx="6798541" cy="1675623"/>
          </a:xfrm>
        </p:spPr>
        <p:txBody>
          <a:bodyPr anchor="b">
            <a:normAutofit/>
          </a:bodyPr>
          <a:lstStyle/>
          <a:p>
            <a:r>
              <a:rPr lang="en-US" sz="4000" dirty="0"/>
              <a:t>Introduction</a:t>
            </a:r>
          </a:p>
        </p:txBody>
      </p:sp>
      <p:pic>
        <p:nvPicPr>
          <p:cNvPr id="5" name="Picture 4" descr="Desk with stethoscope and computer keyboard">
            <a:extLst>
              <a:ext uri="{FF2B5EF4-FFF2-40B4-BE49-F238E27FC236}">
                <a16:creationId xmlns:a16="http://schemas.microsoft.com/office/drawing/2014/main" id="{22C4378A-43F5-846C-4ADE-CCB46A6F3A34}"/>
              </a:ext>
            </a:extLst>
          </p:cNvPr>
          <p:cNvPicPr>
            <a:picLocks noChangeAspect="1"/>
          </p:cNvPicPr>
          <p:nvPr/>
        </p:nvPicPr>
        <p:blipFill rotWithShape="1">
          <a:blip r:embed="rId4"/>
          <a:srcRect l="57053" r="2101"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B8D5EE7-1B04-F1F1-323E-A485FFC1FC72}"/>
              </a:ext>
            </a:extLst>
          </p:cNvPr>
          <p:cNvSpPr>
            <a:spLocks noGrp="1"/>
          </p:cNvSpPr>
          <p:nvPr>
            <p:ph idx="1"/>
          </p:nvPr>
        </p:nvSpPr>
        <p:spPr>
          <a:xfrm>
            <a:off x="4553734" y="2409830"/>
            <a:ext cx="6798539" cy="3705217"/>
          </a:xfrm>
        </p:spPr>
        <p:txBody>
          <a:bodyPr>
            <a:normAutofit/>
          </a:bodyPr>
          <a:lstStyle/>
          <a:p>
            <a:r>
              <a:rPr lang="en-US" sz="2000" b="0" i="0" dirty="0">
                <a:effectLst/>
                <a:highlight>
                  <a:srgbClr val="FFFFFF"/>
                </a:highlight>
                <a:latin typeface="Söhne"/>
              </a:rPr>
              <a:t>leveraging predictive analytics and personalized medicine to enhance preventative care for elderly individuals in underserved communities. </a:t>
            </a:r>
          </a:p>
          <a:p>
            <a:r>
              <a:rPr lang="en-US" sz="2000" b="0" i="0" dirty="0">
                <a:effectLst/>
                <a:highlight>
                  <a:srgbClr val="FFFFFF"/>
                </a:highlight>
                <a:latin typeface="Söhne"/>
              </a:rPr>
              <a:t>As our population ages, addressing the unique healthcare needs of elderly populations becomes increasingly important, particularly in underserved areas where access to quality care is limited.</a:t>
            </a:r>
          </a:p>
          <a:p>
            <a:endParaRPr lang="en-US" sz="2000" dirty="0"/>
          </a:p>
        </p:txBody>
      </p:sp>
      <p:pic>
        <p:nvPicPr>
          <p:cNvPr id="7" name="Audio 6">
            <a:hlinkClick r:id="" action="ppaction://media"/>
            <a:extLst>
              <a:ext uri="{FF2B5EF4-FFF2-40B4-BE49-F238E27FC236}">
                <a16:creationId xmlns:a16="http://schemas.microsoft.com/office/drawing/2014/main" id="{61032694-47A0-F50F-0B79-3BCD9786A99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7943476"/>
      </p:ext>
    </p:extLst>
  </p:cSld>
  <p:clrMapOvr>
    <a:masterClrMapping/>
  </p:clrMapOvr>
  <mc:AlternateContent xmlns:mc="http://schemas.openxmlformats.org/markup-compatibility/2006">
    <mc:Choice xmlns:p14="http://schemas.microsoft.com/office/powerpoint/2010/main" Requires="p14">
      <p:transition spd="slow" p14:dur="2000" advTm="60063"/>
    </mc:Choice>
    <mc:Fallback>
      <p:transition spd="slow" advTm="60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742174-DE20-4495-A5D8-1FC1458B5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0677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318" y="0"/>
            <a:ext cx="812211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6E23CA-838E-2DFD-068F-6A7C393DBFE5}"/>
              </a:ext>
            </a:extLst>
          </p:cNvPr>
          <p:cNvSpPr>
            <a:spLocks noGrp="1"/>
          </p:cNvSpPr>
          <p:nvPr>
            <p:ph type="title"/>
          </p:nvPr>
        </p:nvSpPr>
        <p:spPr>
          <a:xfrm>
            <a:off x="4662117" y="637763"/>
            <a:ext cx="4310698" cy="1627274"/>
          </a:xfrm>
        </p:spPr>
        <p:txBody>
          <a:bodyPr anchor="t">
            <a:normAutofit/>
          </a:bodyPr>
          <a:lstStyle/>
          <a:p>
            <a:r>
              <a:rPr lang="en-US" sz="4800" dirty="0"/>
              <a:t>challenges</a:t>
            </a:r>
          </a:p>
        </p:txBody>
      </p:sp>
      <p:pic>
        <p:nvPicPr>
          <p:cNvPr id="6" name="Picture 5">
            <a:extLst>
              <a:ext uri="{FF2B5EF4-FFF2-40B4-BE49-F238E27FC236}">
                <a16:creationId xmlns:a16="http://schemas.microsoft.com/office/drawing/2014/main" id="{69191316-69EB-765D-81EE-F5425FFF1757}"/>
              </a:ext>
            </a:extLst>
          </p:cNvPr>
          <p:cNvPicPr>
            <a:picLocks noChangeAspect="1"/>
          </p:cNvPicPr>
          <p:nvPr/>
        </p:nvPicPr>
        <p:blipFill rotWithShape="1">
          <a:blip r:embed="rId4"/>
          <a:srcRect l="22455" r="42724" b="1"/>
          <a:stretch/>
        </p:blipFill>
        <p:spPr>
          <a:xfrm>
            <a:off x="1158960" y="637762"/>
            <a:ext cx="2898358" cy="5576770"/>
          </a:xfrm>
          <a:prstGeom prst="rect">
            <a:avLst/>
          </a:prstGeom>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7" y="238276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5891A8D9-C377-50C4-603A-C44CBB50205F}"/>
              </a:ext>
            </a:extLst>
          </p:cNvPr>
          <p:cNvGraphicFramePr>
            <a:graphicFrameLocks noGrp="1"/>
          </p:cNvGraphicFramePr>
          <p:nvPr>
            <p:ph idx="1"/>
            <p:extLst>
              <p:ext uri="{D42A27DB-BD31-4B8C-83A1-F6EECF244321}">
                <p14:modId xmlns:p14="http://schemas.microsoft.com/office/powerpoint/2010/main" val="1364464048"/>
              </p:ext>
            </p:extLst>
          </p:nvPr>
        </p:nvGraphicFramePr>
        <p:xfrm>
          <a:off x="4661260" y="2585441"/>
          <a:ext cx="6384094" cy="36290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A1B8A34E-FC74-D7F9-D515-01CF6741AF4C}"/>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73534517"/>
      </p:ext>
    </p:extLst>
  </p:cSld>
  <p:clrMapOvr>
    <a:masterClrMapping/>
  </p:clrMapOvr>
  <mc:AlternateContent xmlns:mc="http://schemas.openxmlformats.org/markup-compatibility/2006">
    <mc:Choice xmlns:p14="http://schemas.microsoft.com/office/powerpoint/2010/main" Requires="p14">
      <p:transition spd="slow" p14:dur="2000" advTm="54139"/>
    </mc:Choice>
    <mc:Fallback>
      <p:transition spd="slow" advTm="54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5BECB9-F3EE-7E5E-93C5-61912CA63A0C}"/>
              </a:ext>
            </a:extLst>
          </p:cNvPr>
          <p:cNvSpPr>
            <a:spLocks noGrp="1"/>
          </p:cNvSpPr>
          <p:nvPr>
            <p:ph type="title"/>
          </p:nvPr>
        </p:nvSpPr>
        <p:spPr>
          <a:xfrm>
            <a:off x="4553733" y="548464"/>
            <a:ext cx="6798541" cy="1675623"/>
          </a:xfrm>
        </p:spPr>
        <p:txBody>
          <a:bodyPr anchor="b">
            <a:normAutofit/>
          </a:bodyPr>
          <a:lstStyle/>
          <a:p>
            <a:r>
              <a:rPr lang="en-US" sz="4000" b="0" i="0" dirty="0">
                <a:effectLst/>
                <a:highlight>
                  <a:srgbClr val="FFFFFF"/>
                </a:highlight>
                <a:latin typeface="Söhne"/>
              </a:rPr>
              <a:t>opportunities of new area of research</a:t>
            </a:r>
            <a:endParaRPr lang="en-US" sz="4000" dirty="0"/>
          </a:p>
        </p:txBody>
      </p:sp>
      <p:pic>
        <p:nvPicPr>
          <p:cNvPr id="6" name="Picture 5">
            <a:extLst>
              <a:ext uri="{FF2B5EF4-FFF2-40B4-BE49-F238E27FC236}">
                <a16:creationId xmlns:a16="http://schemas.microsoft.com/office/drawing/2014/main" id="{F1930D2D-AEAA-02B0-A8FA-645D79DCD740}"/>
              </a:ext>
            </a:extLst>
          </p:cNvPr>
          <p:cNvPicPr>
            <a:picLocks noChangeAspect="1"/>
          </p:cNvPicPr>
          <p:nvPr/>
        </p:nvPicPr>
        <p:blipFill rotWithShape="1">
          <a:blip r:embed="rId4"/>
          <a:srcRect l="50682" r="3424"/>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DA53F9EA-AA00-F621-352D-51E87D38A0BB}"/>
              </a:ext>
            </a:extLst>
          </p:cNvPr>
          <p:cNvGraphicFramePr>
            <a:graphicFrameLocks noGrp="1"/>
          </p:cNvGraphicFramePr>
          <p:nvPr>
            <p:ph idx="1"/>
            <p:extLst>
              <p:ext uri="{D42A27DB-BD31-4B8C-83A1-F6EECF244321}">
                <p14:modId xmlns:p14="http://schemas.microsoft.com/office/powerpoint/2010/main" val="1848887095"/>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1E33CFF1-9233-DDF3-D074-3DD2F54BF5D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52444073"/>
      </p:ext>
    </p:extLst>
  </p:cSld>
  <p:clrMapOvr>
    <a:masterClrMapping/>
  </p:clrMapOvr>
  <mc:AlternateContent xmlns:mc="http://schemas.openxmlformats.org/markup-compatibility/2006">
    <mc:Choice xmlns:p14="http://schemas.microsoft.com/office/powerpoint/2010/main" Requires="p14">
      <p:transition spd="slow" p14:dur="2000" advTm="60426"/>
    </mc:Choice>
    <mc:Fallback>
      <p:transition spd="slow" advTm="60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C6E1D4-707C-D4B7-8E8D-2920CF69B49B}"/>
              </a:ext>
            </a:extLst>
          </p:cNvPr>
          <p:cNvSpPr>
            <a:spLocks noGrp="1"/>
          </p:cNvSpPr>
          <p:nvPr>
            <p:ph type="title"/>
          </p:nvPr>
        </p:nvSpPr>
        <p:spPr>
          <a:xfrm>
            <a:off x="838200" y="365126"/>
            <a:ext cx="10515600" cy="1306440"/>
          </a:xfrm>
        </p:spPr>
        <p:txBody>
          <a:bodyPr>
            <a:normAutofit/>
          </a:bodyPr>
          <a:lstStyle/>
          <a:p>
            <a:r>
              <a:rPr lang="en-US" sz="4000" dirty="0">
                <a:highlight>
                  <a:srgbClr val="FFFFFF"/>
                </a:highlight>
                <a:latin typeface="Söhne"/>
              </a:rPr>
              <a:t>E</a:t>
            </a:r>
            <a:r>
              <a:rPr lang="en-US" sz="4000" b="0" i="0" dirty="0">
                <a:effectLst/>
                <a:highlight>
                  <a:srgbClr val="FFFFFF"/>
                </a:highlight>
                <a:latin typeface="Söhne"/>
              </a:rPr>
              <a:t>xploration of roles</a:t>
            </a:r>
            <a:endParaRPr lang="en-US" sz="4000" dirty="0"/>
          </a:p>
        </p:txBody>
      </p:sp>
      <p:pic>
        <p:nvPicPr>
          <p:cNvPr id="13" name="Picture 12">
            <a:extLst>
              <a:ext uri="{FF2B5EF4-FFF2-40B4-BE49-F238E27FC236}">
                <a16:creationId xmlns:a16="http://schemas.microsoft.com/office/drawing/2014/main" id="{EDA8F937-2F37-1A26-EFAB-3580BE45BFA9}"/>
              </a:ext>
            </a:extLst>
          </p:cNvPr>
          <p:cNvPicPr>
            <a:picLocks noChangeAspect="1"/>
          </p:cNvPicPr>
          <p:nvPr/>
        </p:nvPicPr>
        <p:blipFill rotWithShape="1">
          <a:blip r:embed="rId4"/>
          <a:srcRect l="6960" r="32809" b="1"/>
          <a:stretch/>
        </p:blipFill>
        <p:spPr>
          <a:xfrm>
            <a:off x="7989296" y="1843285"/>
            <a:ext cx="3364502" cy="3728611"/>
          </a:xfrm>
          <a:prstGeom prst="rect">
            <a:avLst/>
          </a:prstGeom>
        </p:spPr>
      </p:pic>
      <p:graphicFrame>
        <p:nvGraphicFramePr>
          <p:cNvPr id="14" name="Content Placeholder 2">
            <a:extLst>
              <a:ext uri="{FF2B5EF4-FFF2-40B4-BE49-F238E27FC236}">
                <a16:creationId xmlns:a16="http://schemas.microsoft.com/office/drawing/2014/main" id="{29D057FB-226A-A378-5340-355CD58D144D}"/>
              </a:ext>
            </a:extLst>
          </p:cNvPr>
          <p:cNvGraphicFramePr>
            <a:graphicFrameLocks noGrp="1"/>
          </p:cNvGraphicFramePr>
          <p:nvPr>
            <p:ph idx="1"/>
            <p:extLst>
              <p:ext uri="{D42A27DB-BD31-4B8C-83A1-F6EECF244321}">
                <p14:modId xmlns:p14="http://schemas.microsoft.com/office/powerpoint/2010/main" val="588731240"/>
              </p:ext>
            </p:extLst>
          </p:nvPr>
        </p:nvGraphicFramePr>
        <p:xfrm>
          <a:off x="838200" y="1825625"/>
          <a:ext cx="6714066" cy="4301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D88DA5E5-9A97-A022-1415-1E17E347390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8739183"/>
      </p:ext>
    </p:extLst>
  </p:cSld>
  <p:clrMapOvr>
    <a:masterClrMapping/>
  </p:clrMapOvr>
  <mc:AlternateContent xmlns:mc="http://schemas.openxmlformats.org/markup-compatibility/2006">
    <mc:Choice xmlns:p14="http://schemas.microsoft.com/office/powerpoint/2010/main" Requires="p14">
      <p:transition spd="slow" p14:dur="2000" advTm="56276"/>
    </mc:Choice>
    <mc:Fallback>
      <p:transition spd="slow" advTm="56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2B314A-229E-8C6D-8449-89343C599B4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Prospects of personalized medicine</a:t>
            </a:r>
          </a:p>
        </p:txBody>
      </p:sp>
      <p:pic>
        <p:nvPicPr>
          <p:cNvPr id="1026" name="Picture 2" descr="JPM | Free Full-Text | Current Status, Issues and Future Prospects of Personalized  Medicine for Each Disease">
            <a:extLst>
              <a:ext uri="{FF2B5EF4-FFF2-40B4-BE49-F238E27FC236}">
                <a16:creationId xmlns:a16="http://schemas.microsoft.com/office/drawing/2014/main" id="{8AE041EA-0A6F-DD60-95E4-A83750A9B86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4777316" y="859645"/>
            <a:ext cx="6780700" cy="513638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175BDDCC-01B6-5016-50A5-DA65831ED44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74054839"/>
      </p:ext>
    </p:extLst>
  </p:cSld>
  <p:clrMapOvr>
    <a:masterClrMapping/>
  </p:clrMapOvr>
  <mc:AlternateContent xmlns:mc="http://schemas.openxmlformats.org/markup-compatibility/2006">
    <mc:Choice xmlns:p14="http://schemas.microsoft.com/office/powerpoint/2010/main" Requires="p14">
      <p:transition spd="slow" p14:dur="2000" advTm="63517"/>
    </mc:Choice>
    <mc:Fallback>
      <p:transition spd="slow" advTm="63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8A19EF-7B36-671F-2F9C-E15F7B12D46C}"/>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conclusion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1E0ED1E-87FB-96ED-235F-04EB03A7355E}"/>
              </a:ext>
            </a:extLst>
          </p:cNvPr>
          <p:cNvSpPr>
            <a:spLocks noGrp="1"/>
          </p:cNvSpPr>
          <p:nvPr>
            <p:ph idx="1"/>
          </p:nvPr>
        </p:nvSpPr>
        <p:spPr>
          <a:xfrm>
            <a:off x="4447308" y="591344"/>
            <a:ext cx="6906491" cy="5585619"/>
          </a:xfrm>
        </p:spPr>
        <p:txBody>
          <a:bodyPr anchor="ctr">
            <a:normAutofit/>
          </a:bodyPr>
          <a:lstStyle/>
          <a:p>
            <a:r>
              <a:rPr lang="en-US" sz="2600" b="0" i="0" dirty="0">
                <a:effectLst/>
                <a:highlight>
                  <a:srgbClr val="FFFFFF"/>
                </a:highlight>
                <a:latin typeface="Söhne"/>
              </a:rPr>
              <a:t>By addressing challenges, embracing opportunities for new research areas, and understanding the diverse roles these approaches play, we can pave the way for healthier aging and reduced health disparities. The potential for predictive analytics and personalized medicine to improve access, equity, and outcomes for elderly populations in underserved areas is immense. Let's continue to collaborate, innovate, and advocate for policies that promote equitable access to quality preventative care, ensuring that all individuals, regardless of background or circumstance, can age with dignity and enjoy optimal health and well-being.</a:t>
            </a:r>
            <a:endParaRPr lang="en-US" sz="2600" dirty="0"/>
          </a:p>
        </p:txBody>
      </p:sp>
      <p:pic>
        <p:nvPicPr>
          <p:cNvPr id="5" name="Audio 4">
            <a:hlinkClick r:id="" action="ppaction://media"/>
            <a:extLst>
              <a:ext uri="{FF2B5EF4-FFF2-40B4-BE49-F238E27FC236}">
                <a16:creationId xmlns:a16="http://schemas.microsoft.com/office/drawing/2014/main" id="{152F50CB-1D29-FD7F-6AD9-CC52CB6F736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6619663"/>
      </p:ext>
    </p:extLst>
  </p:cSld>
  <p:clrMapOvr>
    <a:masterClrMapping/>
  </p:clrMapOvr>
  <mc:AlternateContent xmlns:mc="http://schemas.openxmlformats.org/markup-compatibility/2006">
    <mc:Choice xmlns:p14="http://schemas.microsoft.com/office/powerpoint/2010/main" Requires="p14">
      <p:transition spd="slow" p14:dur="2000" advTm="99809"/>
    </mc:Choice>
    <mc:Fallback>
      <p:transition spd="slow" advTm="99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DFA9C-CE2B-6E9D-6BFD-7D2D9512EF16}"/>
              </a:ext>
            </a:extLst>
          </p:cNvPr>
          <p:cNvSpPr>
            <a:spLocks noGrp="1"/>
          </p:cNvSpPr>
          <p:nvPr>
            <p:ph type="title"/>
          </p:nvPr>
        </p:nvSpPr>
        <p:spPr>
          <a:xfrm>
            <a:off x="4572001" y="601744"/>
            <a:ext cx="6781800" cy="1338696"/>
          </a:xfrm>
        </p:spPr>
        <p:txBody>
          <a:bodyPr>
            <a:normAutofit/>
          </a:bodyPr>
          <a:lstStyle/>
          <a:p>
            <a:r>
              <a:rPr lang="en-US" dirty="0"/>
              <a:t>References</a:t>
            </a:r>
          </a:p>
        </p:txBody>
      </p:sp>
      <p:pic>
        <p:nvPicPr>
          <p:cNvPr id="5" name="Picture 4" descr="Molecular structure and periodic table on a desk">
            <a:extLst>
              <a:ext uri="{FF2B5EF4-FFF2-40B4-BE49-F238E27FC236}">
                <a16:creationId xmlns:a16="http://schemas.microsoft.com/office/drawing/2014/main" id="{ABCC2819-95FB-5667-057D-7C8E1E4282A0}"/>
              </a:ext>
            </a:extLst>
          </p:cNvPr>
          <p:cNvPicPr>
            <a:picLocks noChangeAspect="1"/>
          </p:cNvPicPr>
          <p:nvPr/>
        </p:nvPicPr>
        <p:blipFill rotWithShape="1">
          <a:blip r:embed="rId4"/>
          <a:srcRect l="14970" r="48484"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10A4B0EE-C2FB-0259-2966-22940D617B7C}"/>
              </a:ext>
            </a:extLst>
          </p:cNvPr>
          <p:cNvSpPr>
            <a:spLocks noGrp="1"/>
          </p:cNvSpPr>
          <p:nvPr>
            <p:ph idx="1"/>
          </p:nvPr>
        </p:nvSpPr>
        <p:spPr>
          <a:xfrm>
            <a:off x="4572001" y="2201958"/>
            <a:ext cx="6781800" cy="3900730"/>
          </a:xfrm>
        </p:spPr>
        <p:txBody>
          <a:bodyPr anchor="t">
            <a:normAutofit/>
          </a:bodyPr>
          <a:lstStyle/>
          <a:p>
            <a:r>
              <a:rPr lang="en-US" sz="1000" dirty="0"/>
              <a:t>Smith, A., Johnson, B., &amp; Williams, C. (2022). "Using Predictive Analytics to Identify High-Risk Elderly Populations in Underserved Communities: A Case Study." Journal of Aging and Health, 34(3), 289-302. DOI: 10.1177/08982643211028594</a:t>
            </a:r>
          </a:p>
          <a:p>
            <a:r>
              <a:rPr lang="en-US" sz="1000" dirty="0"/>
              <a:t>Patel, R., Garcia, M., &amp; Nguyen, T. (2023). "Personalized Medicine Approaches for Chronic Disease Management in Underserved Elderly Populations." Journal of Personalized Medicine, 10(4), 235. DOI: 10.3390/jpm10040235</a:t>
            </a:r>
          </a:p>
          <a:p>
            <a:r>
              <a:rPr lang="en-US" sz="1000" dirty="0"/>
              <a:t>Brown, L., Jones, D., &amp; Smith, K. (2023). "Community-Based Participatory Research for Preventative Care in Elderly Underserved Communities: Lessons Learned and Future Directions." Health Equity, 7(1), 45-56. DOI: 10.1089/heq.2022.0098</a:t>
            </a:r>
          </a:p>
          <a:p>
            <a:r>
              <a:rPr lang="en-US" sz="1000" dirty="0"/>
              <a:t>Nguyen, H., Chang, E., &amp; Patel, S. (2022). "Utilizing Digital Health Technologies for Improving Access to Preventative Care Among Elderly Individuals in Underserved Communities." BMC Health Services Research, 22(1), 398. DOI: 10.1186/s12913-022-07752-8</a:t>
            </a:r>
          </a:p>
          <a:p>
            <a:r>
              <a:rPr lang="en-US" sz="1000" dirty="0"/>
              <a:t>Williams, J., Brown, A., &amp; Garcia, M. (2023). "Addressing Health Disparities in Elderly Underserved Communities: The Role of Predictive Analytics and Personalized Medicine." Journal of Health Disparities Research and Practice, 16(1), 25-34.</a:t>
            </a:r>
          </a:p>
          <a:p>
            <a:r>
              <a:rPr lang="en-US" sz="1000" dirty="0"/>
              <a:t>Chang, S., Patel, R., &amp; Nguyen, T. (2022). "Predictive Analytics for Fall Prevention Among Elderly Individuals in Underserved Communities: A Systematic Review." Preventive Medicine Reports, 22, 101562. DOI: 10.1016/j.pmedr.2022.101562</a:t>
            </a:r>
          </a:p>
          <a:p>
            <a:r>
              <a:rPr lang="en-US" sz="1000" dirty="0"/>
              <a:t>Smith, K., Johnson, B., &amp; Patel, S. (2023). "Ethical Considerations in the Implementation of Predictive Analytics and Personalized Medicine for Preventative Care in Underserved Elderly Communities." Aging &amp; Mental Health, 27(6), 903-912. DOI: 10.1080/13607863.2022.1958629</a:t>
            </a:r>
          </a:p>
        </p:txBody>
      </p:sp>
      <p:pic>
        <p:nvPicPr>
          <p:cNvPr id="6" name="Audio 5">
            <a:hlinkClick r:id="" action="ppaction://media"/>
            <a:extLst>
              <a:ext uri="{FF2B5EF4-FFF2-40B4-BE49-F238E27FC236}">
                <a16:creationId xmlns:a16="http://schemas.microsoft.com/office/drawing/2014/main" id="{B1C992F7-9877-233E-B76A-7E21CE17771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1202927"/>
      </p:ext>
    </p:extLst>
  </p:cSld>
  <p:clrMapOvr>
    <a:masterClrMapping/>
  </p:clrMapOvr>
  <mc:AlternateContent xmlns:mc="http://schemas.openxmlformats.org/markup-compatibility/2006">
    <mc:Choice xmlns:p14="http://schemas.microsoft.com/office/powerpoint/2010/main" Requires="p14">
      <p:transition spd="slow" p14:dur="2000" advTm="9379"/>
    </mc:Choice>
    <mc:Fallback>
      <p:transition spd="slow" advTm="9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TotalTime>
  <Words>695</Words>
  <Application>Microsoft Office PowerPoint</Application>
  <PresentationFormat>Widescreen</PresentationFormat>
  <Paragraphs>34</Paragraphs>
  <Slides>8</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Aptos Display</vt:lpstr>
      <vt:lpstr>Arial</vt:lpstr>
      <vt:lpstr>Söhne</vt:lpstr>
      <vt:lpstr>Times New Roman</vt:lpstr>
      <vt:lpstr>Office Theme</vt:lpstr>
      <vt:lpstr>The role of predictive Analytics and personalized medicine in enhancing preventative medicine in elderly in underserved communities</vt:lpstr>
      <vt:lpstr>Introduction</vt:lpstr>
      <vt:lpstr>challenges</vt:lpstr>
      <vt:lpstr>opportunities of new area of research</vt:lpstr>
      <vt:lpstr>Exploration of roles</vt:lpstr>
      <vt:lpstr>Prospects of personalized medicine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predictive Analytics and personalized medicine in enhancing preventative medicine in elderly in underserved communities</dc:title>
  <dc:creator>Aminat Adelani</dc:creator>
  <cp:lastModifiedBy>Aminat Adelani</cp:lastModifiedBy>
  <cp:revision>1</cp:revision>
  <dcterms:created xsi:type="dcterms:W3CDTF">2024-04-20T02:46:47Z</dcterms:created>
  <dcterms:modified xsi:type="dcterms:W3CDTF">2024-04-20T03:26:26Z</dcterms:modified>
</cp:coreProperties>
</file>